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2" r:id="rId2"/>
    <p:sldId id="271" r:id="rId3"/>
    <p:sldId id="272" r:id="rId4"/>
    <p:sldId id="268" r:id="rId5"/>
    <p:sldId id="273" r:id="rId6"/>
    <p:sldId id="274" r:id="rId7"/>
    <p:sldId id="265" r:id="rId8"/>
    <p:sldId id="275" r:id="rId9"/>
    <p:sldId id="264" r:id="rId10"/>
    <p:sldId id="276" r:id="rId11"/>
    <p:sldId id="266" r:id="rId12"/>
    <p:sldId id="277"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6716F-40B8-41F1-85E7-FC699EB8C609}" type="datetimeFigureOut">
              <a:rPr lang="en-US" smtClean="0"/>
              <a:t>4/20/2021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F7FA2E-B3AE-42B0-B9E5-BB6BE34DE554}" type="slidenum">
              <a:rPr lang="en-US" smtClean="0"/>
              <a:t>‹#›</a:t>
            </a:fld>
            <a:endParaRPr lang="en-US"/>
          </a:p>
        </p:txBody>
      </p:sp>
    </p:spTree>
    <p:extLst>
      <p:ext uri="{BB962C8B-B14F-4D97-AF65-F5344CB8AC3E}">
        <p14:creationId xmlns:p14="http://schemas.microsoft.com/office/powerpoint/2010/main" val="149734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FD7FD-3AC8-D445-8BEF-D174A17870CA}" type="slidenum">
              <a:rPr lang="en-US" smtClean="0"/>
              <a:pPr/>
              <a:t>3</a:t>
            </a:fld>
            <a:endParaRPr lang="en-US"/>
          </a:p>
        </p:txBody>
      </p:sp>
    </p:spTree>
    <p:extLst>
      <p:ext uri="{BB962C8B-B14F-4D97-AF65-F5344CB8AC3E}">
        <p14:creationId xmlns:p14="http://schemas.microsoft.com/office/powerpoint/2010/main" val="1453083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02259-A3E7-4DFF-BBCA-A403401D4B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9B9F48-8092-4D1E-8E9F-6AEFF4B518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68C2F6-38E1-4E9F-8206-E649127A512D}"/>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5" name="Footer Placeholder 4">
            <a:extLst>
              <a:ext uri="{FF2B5EF4-FFF2-40B4-BE49-F238E27FC236}">
                <a16:creationId xmlns:a16="http://schemas.microsoft.com/office/drawing/2014/main" id="{DEAB7644-97F1-4D89-885E-4F398B7E3A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8423CD-336F-4260-84AB-087AD679E57E}"/>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1586694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46AA1-79F1-4961-A9C9-F07A6A0B2FF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5A7E7D-E95E-47BE-A0AD-F3CD4A2C8E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394F7F-8DED-4072-8408-89CE9D9C05DF}"/>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5" name="Footer Placeholder 4">
            <a:extLst>
              <a:ext uri="{FF2B5EF4-FFF2-40B4-BE49-F238E27FC236}">
                <a16:creationId xmlns:a16="http://schemas.microsoft.com/office/drawing/2014/main" id="{0A7043AE-C107-4810-986F-BC9A4E4A54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A5DB05-F78D-4F37-981C-0EB8E5771CF3}"/>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3628368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D1E545-229C-469A-8CEE-4AFB8747A91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40A5F1-C2B2-47DE-BAEE-C5B70D8902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4C6894-0CA6-4E35-8ADE-7638CBCCAC2C}"/>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5" name="Footer Placeholder 4">
            <a:extLst>
              <a:ext uri="{FF2B5EF4-FFF2-40B4-BE49-F238E27FC236}">
                <a16:creationId xmlns:a16="http://schemas.microsoft.com/office/drawing/2014/main" id="{143585F7-572E-4777-AB7A-48A236A723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A197D-3886-4372-9183-A97675777B1B}"/>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3157784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01">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914400" y="4191000"/>
            <a:ext cx="10363200" cy="1524000"/>
          </a:xfrm>
          <a:prstGeom prst="rect">
            <a:avLst/>
          </a:prstGeom>
        </p:spPr>
        <p:txBody>
          <a:bodyPr vert="horz"/>
          <a:lstStyle>
            <a:lvl1pPr>
              <a:defRPr/>
            </a:lvl1pPr>
          </a:lstStyle>
          <a:p>
            <a:r>
              <a:rPr lang="en-US" dirty="0"/>
              <a:t>CLICK HERE</a:t>
            </a:r>
            <a:br>
              <a:rPr lang="en-US" dirty="0"/>
            </a:br>
            <a:r>
              <a:rPr lang="en-US" dirty="0"/>
              <a:t>TO ADD TITLE</a:t>
            </a:r>
          </a:p>
        </p:txBody>
      </p:sp>
      <p:pic>
        <p:nvPicPr>
          <p:cNvPr id="6" name="Picture 5" descr="CAMPUS.CofC.1911_PPT.jpg"/>
          <p:cNvPicPr>
            <a:picLocks noChangeAspect="1"/>
          </p:cNvPicPr>
          <p:nvPr userDrawn="1"/>
        </p:nvPicPr>
        <p:blipFill>
          <a:blip r:embed="rId2" cstate="print"/>
          <a:srcRect/>
          <a:stretch>
            <a:fillRect/>
          </a:stretch>
        </p:blipFill>
        <p:spPr>
          <a:xfrm>
            <a:off x="0" y="228600"/>
            <a:ext cx="12192000" cy="3581400"/>
          </a:xfrm>
          <a:prstGeom prst="rect">
            <a:avLst/>
          </a:prstGeom>
        </p:spPr>
      </p:pic>
    </p:spTree>
    <p:extLst>
      <p:ext uri="{BB962C8B-B14F-4D97-AF65-F5344CB8AC3E}">
        <p14:creationId xmlns:p14="http://schemas.microsoft.com/office/powerpoint/2010/main" val="1123079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4917B-A9CB-4C15-81AD-91B2D237A7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DA6535-9065-4C0E-B66C-9AE1C8DA79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B59C90-EE8E-4568-A747-C8D53F137E33}"/>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5" name="Footer Placeholder 4">
            <a:extLst>
              <a:ext uri="{FF2B5EF4-FFF2-40B4-BE49-F238E27FC236}">
                <a16:creationId xmlns:a16="http://schemas.microsoft.com/office/drawing/2014/main" id="{666255EE-8784-4E95-9EBF-A7BCA9B7B4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83E4D0-4A24-4B80-AC6A-71B16DF914DC}"/>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2959531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83067-9D9E-4B41-A5E8-ECD9260E1D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03BE81-372A-4A12-99BB-99782D2097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CBB5DD-5AF2-4215-9600-34178E4762D8}"/>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5" name="Footer Placeholder 4">
            <a:extLst>
              <a:ext uri="{FF2B5EF4-FFF2-40B4-BE49-F238E27FC236}">
                <a16:creationId xmlns:a16="http://schemas.microsoft.com/office/drawing/2014/main" id="{6BE30107-7D6D-49A2-9364-F7EF9B7EAD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EE1DCA-1E53-4A90-B0CD-55DBB57FF366}"/>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2028608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6FEF8-6F78-471B-BF58-0C848E05A6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B2CC67-F0F8-4AEA-B825-874B2FDCA2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58EFAEE-4B54-4506-906E-8BEBC5D71A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671F10-97CE-4560-B346-AE04B4EFFFCF}"/>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6" name="Footer Placeholder 5">
            <a:extLst>
              <a:ext uri="{FF2B5EF4-FFF2-40B4-BE49-F238E27FC236}">
                <a16:creationId xmlns:a16="http://schemas.microsoft.com/office/drawing/2014/main" id="{3F448C8C-5E03-4A98-9BB3-C6F488BE50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425931-01B8-4773-A0F6-4691A4DD83AB}"/>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921208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500D5-5B38-4492-BDD5-C90D07E862E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DA2A90-083B-4A7E-9BDF-F6EE7BF813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B35F73-5DF5-47E9-9112-7518E74441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78DD47-9470-4760-BB48-D645EDD522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1BC6F6-D33D-4715-9120-195C88AA9C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BEC7D0-7D68-41D9-95D6-2DD1422EB9D5}"/>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8" name="Footer Placeholder 7">
            <a:extLst>
              <a:ext uri="{FF2B5EF4-FFF2-40B4-BE49-F238E27FC236}">
                <a16:creationId xmlns:a16="http://schemas.microsoft.com/office/drawing/2014/main" id="{B7F244C8-9743-41A2-B7F0-F77D7CF6CD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459B34-945F-4EB7-9944-3A1265057177}"/>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135826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4E7A5-1CB3-42A3-B759-14093CAAFE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2A4193-7CFE-42F1-BA34-90E1DF7C666B}"/>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4" name="Footer Placeholder 3">
            <a:extLst>
              <a:ext uri="{FF2B5EF4-FFF2-40B4-BE49-F238E27FC236}">
                <a16:creationId xmlns:a16="http://schemas.microsoft.com/office/drawing/2014/main" id="{C1E64BE5-C879-48F4-BDDD-656215B1DA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CE3B41-295A-4317-A615-BA2949758695}"/>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2693337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0B9FE0-A185-4B09-B61C-CF3E164A81EA}"/>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3" name="Footer Placeholder 2">
            <a:extLst>
              <a:ext uri="{FF2B5EF4-FFF2-40B4-BE49-F238E27FC236}">
                <a16:creationId xmlns:a16="http://schemas.microsoft.com/office/drawing/2014/main" id="{41B336AA-EA2E-4DD1-9587-426EAC4DB1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A71A25-703F-4D98-A806-54C68BCD9EBF}"/>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207513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4D9E5-29FE-4D54-811C-31421198A6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234C00-B791-4DB6-AFD6-DFF094EE70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18534B9-54FC-4A77-A776-924E99A7D9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3CFB94-1443-4836-B27F-3C2457F6E533}"/>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6" name="Footer Placeholder 5">
            <a:extLst>
              <a:ext uri="{FF2B5EF4-FFF2-40B4-BE49-F238E27FC236}">
                <a16:creationId xmlns:a16="http://schemas.microsoft.com/office/drawing/2014/main" id="{B02B81CA-CA69-445A-B155-0CBAEDB454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84CE92-1212-4E1C-A347-EFD8CF384AA8}"/>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2410800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1D28-F355-4133-AC9F-5061DC502F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E9FB7C-E68B-4D6E-91C4-240BBE2176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74EF8B-6E90-46B0-9B20-2F8C8A5D26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AD05AA-C3A5-4169-941C-A84FA7E9A69E}"/>
              </a:ext>
            </a:extLst>
          </p:cNvPr>
          <p:cNvSpPr>
            <a:spLocks noGrp="1"/>
          </p:cNvSpPr>
          <p:nvPr>
            <p:ph type="dt" sz="half" idx="10"/>
          </p:nvPr>
        </p:nvSpPr>
        <p:spPr/>
        <p:txBody>
          <a:bodyPr/>
          <a:lstStyle/>
          <a:p>
            <a:fld id="{D64CEF91-6110-4F8F-8500-36D0D71650BD}" type="datetimeFigureOut">
              <a:rPr lang="en-US" smtClean="0"/>
              <a:t>4/20/2021</a:t>
            </a:fld>
            <a:endParaRPr lang="en-US"/>
          </a:p>
        </p:txBody>
      </p:sp>
      <p:sp>
        <p:nvSpPr>
          <p:cNvPr id="6" name="Footer Placeholder 5">
            <a:extLst>
              <a:ext uri="{FF2B5EF4-FFF2-40B4-BE49-F238E27FC236}">
                <a16:creationId xmlns:a16="http://schemas.microsoft.com/office/drawing/2014/main" id="{DE4C4E0C-73C0-413E-87B4-5009116FD8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7A24B3-408E-4495-85DF-0DBF36FAAFE3}"/>
              </a:ext>
            </a:extLst>
          </p:cNvPr>
          <p:cNvSpPr>
            <a:spLocks noGrp="1"/>
          </p:cNvSpPr>
          <p:nvPr>
            <p:ph type="sldNum" sz="quarter" idx="12"/>
          </p:nvPr>
        </p:nvSpPr>
        <p:spPr/>
        <p:txBody>
          <a:bodyPr/>
          <a:lstStyle/>
          <a:p>
            <a:fld id="{C3C4083F-3D8B-4E6D-989D-3B535D02FF75}" type="slidenum">
              <a:rPr lang="en-US" smtClean="0"/>
              <a:t>‹#›</a:t>
            </a:fld>
            <a:endParaRPr lang="en-US"/>
          </a:p>
        </p:txBody>
      </p:sp>
    </p:spTree>
    <p:extLst>
      <p:ext uri="{BB962C8B-B14F-4D97-AF65-F5344CB8AC3E}">
        <p14:creationId xmlns:p14="http://schemas.microsoft.com/office/powerpoint/2010/main" val="3535744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912FA6-B1C0-4C23-A1F7-7937BBD794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61D566-6739-4A16-872B-90EF72E26B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73C39C-F37F-47C0-BB26-85578C212E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4CEF91-6110-4F8F-8500-36D0D71650BD}" type="datetimeFigureOut">
              <a:rPr lang="en-US" smtClean="0"/>
              <a:t>4/20/2021</a:t>
            </a:fld>
            <a:endParaRPr lang="en-US"/>
          </a:p>
        </p:txBody>
      </p:sp>
      <p:sp>
        <p:nvSpPr>
          <p:cNvPr id="5" name="Footer Placeholder 4">
            <a:extLst>
              <a:ext uri="{FF2B5EF4-FFF2-40B4-BE49-F238E27FC236}">
                <a16:creationId xmlns:a16="http://schemas.microsoft.com/office/drawing/2014/main" id="{86096AE7-CBAC-4CC5-92F5-9F1EE386AE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F6A5B73-11C3-4402-946A-06D60D2F12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C4083F-3D8B-4E6D-989D-3B535D02FF75}" type="slidenum">
              <a:rPr lang="en-US" smtClean="0"/>
              <a:t>‹#›</a:t>
            </a:fld>
            <a:endParaRPr lang="en-US"/>
          </a:p>
        </p:txBody>
      </p:sp>
    </p:spTree>
    <p:extLst>
      <p:ext uri="{BB962C8B-B14F-4D97-AF65-F5344CB8AC3E}">
        <p14:creationId xmlns:p14="http://schemas.microsoft.com/office/powerpoint/2010/main" val="3241375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ocialwork.chass.ncsu.edu/field_education/forms/evaluations/evaluation_490.php"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ocialwork.chass.ncsu.edu/field_educ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ocialwork.chass.ncsu.edu/field_education/index.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343400"/>
            <a:ext cx="7772400" cy="1371600"/>
          </a:xfrm>
        </p:spPr>
        <p:txBody>
          <a:bodyPr>
            <a:normAutofit fontScale="90000"/>
          </a:bodyPr>
          <a:lstStyle/>
          <a:p>
            <a:pPr algn="ctr"/>
            <a:r>
              <a:rPr lang="en-US" sz="3600" dirty="0">
                <a:latin typeface="Arial Black" panose="020B0A04020102020204" pitchFamily="34" charset="0"/>
              </a:rPr>
              <a:t>BSW Field Internship Basics</a:t>
            </a:r>
            <a:br>
              <a:rPr lang="en-US" sz="3600" dirty="0">
                <a:latin typeface="Arial Black" panose="020B0A04020102020204" pitchFamily="34" charset="0"/>
              </a:rPr>
            </a:br>
            <a:br>
              <a:rPr lang="en-US" sz="3600" dirty="0">
                <a:latin typeface="Arial Black" panose="020B0A04020102020204" pitchFamily="34" charset="0"/>
              </a:rPr>
            </a:br>
            <a:r>
              <a:rPr lang="en-US" sz="3600" dirty="0">
                <a:latin typeface="Arial Black" panose="020B0A04020102020204" pitchFamily="34" charset="0"/>
              </a:rPr>
              <a:t>Fall 2021</a:t>
            </a:r>
          </a:p>
        </p:txBody>
      </p:sp>
    </p:spTree>
    <p:extLst>
      <p:ext uri="{BB962C8B-B14F-4D97-AF65-F5344CB8AC3E}">
        <p14:creationId xmlns:p14="http://schemas.microsoft.com/office/powerpoint/2010/main" val="697144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5885" y="762001"/>
            <a:ext cx="8357315" cy="1068387"/>
          </a:xfrm>
        </p:spPr>
        <p:txBody>
          <a:bodyPr>
            <a:noAutofit/>
          </a:bodyPr>
          <a:lstStyle/>
          <a:p>
            <a:pPr algn="ctr"/>
            <a:r>
              <a:rPr lang="en-US" dirty="0">
                <a:solidFill>
                  <a:srgbClr val="C00000"/>
                </a:solidFill>
                <a:latin typeface="Arial Rounded MT Bold" panose="020F0704030504030204" pitchFamily="34" charset="0"/>
              </a:rPr>
              <a:t>Personal Time Off (PTO)               and Emergencies</a:t>
            </a:r>
          </a:p>
        </p:txBody>
      </p:sp>
      <p:sp>
        <p:nvSpPr>
          <p:cNvPr id="3" name="Content Placeholder 2"/>
          <p:cNvSpPr>
            <a:spLocks noGrp="1"/>
          </p:cNvSpPr>
          <p:nvPr>
            <p:ph idx="1"/>
          </p:nvPr>
        </p:nvSpPr>
        <p:spPr>
          <a:xfrm>
            <a:off x="973123" y="2499919"/>
            <a:ext cx="10377182" cy="3626245"/>
          </a:xfrm>
        </p:spPr>
        <p:txBody>
          <a:bodyPr/>
          <a:lstStyle/>
          <a:p>
            <a:pPr marL="0" indent="0">
              <a:lnSpc>
                <a:spcPct val="100000"/>
              </a:lnSpc>
              <a:buNone/>
            </a:pPr>
            <a:r>
              <a:rPr lang="en-US" sz="2000" b="1" dirty="0">
                <a:latin typeface="Arial" panose="020B0604020202020204" pitchFamily="34" charset="0"/>
                <a:cs typeface="Arial" panose="020B0604020202020204" pitchFamily="34" charset="0"/>
              </a:rPr>
              <a:t>Interns are allowed two PTO days with full 8-hour credit toward the 420 hours.  Sick days or other personal time off beyond two must be reported to the field seminar instructor, and these extra days do not accrue field hours.</a:t>
            </a:r>
          </a:p>
          <a:p>
            <a:pPr marL="0" indent="0">
              <a:lnSpc>
                <a:spcPct val="100000"/>
              </a:lnSpc>
              <a:buNone/>
            </a:pPr>
            <a:endParaRPr lang="en-US" sz="800" b="1" dirty="0">
              <a:latin typeface="Arial" panose="020B0604020202020204" pitchFamily="34" charset="0"/>
              <a:cs typeface="Arial" panose="020B0604020202020204" pitchFamily="34" charset="0"/>
            </a:endParaRPr>
          </a:p>
          <a:p>
            <a:pPr marL="0" indent="0">
              <a:lnSpc>
                <a:spcPct val="100000"/>
              </a:lnSpc>
              <a:buNone/>
            </a:pPr>
            <a:r>
              <a:rPr lang="en-US" sz="2000" b="1" dirty="0">
                <a:latin typeface="Arial" panose="020B0604020202020204" pitchFamily="34" charset="0"/>
                <a:cs typeface="Arial" panose="020B0604020202020204" pitchFamily="34" charset="0"/>
              </a:rPr>
              <a:t>Students must always give </a:t>
            </a:r>
            <a:r>
              <a:rPr lang="en-US" sz="2000" b="1" u="sng" dirty="0">
                <a:latin typeface="Arial" panose="020B0604020202020204" pitchFamily="34" charset="0"/>
                <a:cs typeface="Arial" panose="020B0604020202020204" pitchFamily="34" charset="0"/>
              </a:rPr>
              <a:t>advance notice</a:t>
            </a:r>
            <a:r>
              <a:rPr lang="en-US" sz="2000" b="1" dirty="0">
                <a:latin typeface="Arial" panose="020B0604020202020204" pitchFamily="34" charset="0"/>
                <a:cs typeface="Arial" panose="020B0604020202020204" pitchFamily="34" charset="0"/>
              </a:rPr>
              <a:t> to agency Field Instructors about personal time off and any illness or emergency that prevents attendance. </a:t>
            </a:r>
          </a:p>
          <a:p>
            <a:pPr marL="0" indent="0">
              <a:lnSpc>
                <a:spcPct val="100000"/>
              </a:lnSpc>
              <a:buNone/>
            </a:pPr>
            <a:endParaRPr lang="en-US" sz="800" b="1" dirty="0">
              <a:latin typeface="Arial" panose="020B0604020202020204" pitchFamily="34" charset="0"/>
              <a:cs typeface="Arial" panose="020B0604020202020204" pitchFamily="34" charset="0"/>
            </a:endParaRPr>
          </a:p>
          <a:p>
            <a:pPr marL="0" indent="0">
              <a:lnSpc>
                <a:spcPct val="100000"/>
              </a:lnSpc>
              <a:buNone/>
            </a:pPr>
            <a:r>
              <a:rPr lang="en-US" sz="2000" b="1" dirty="0">
                <a:latin typeface="Arial" panose="020B0604020202020204" pitchFamily="34" charset="0"/>
                <a:cs typeface="Arial" panose="020B0604020202020204" pitchFamily="34" charset="0"/>
              </a:rPr>
              <a:t>A student experiencing any family emergency or other personal problem should keep both the agency and the field seminar instructor informed, to gain needed support and adjustments.</a:t>
            </a:r>
          </a:p>
        </p:txBody>
      </p:sp>
    </p:spTree>
    <p:extLst>
      <p:ext uri="{BB962C8B-B14F-4D97-AF65-F5344CB8AC3E}">
        <p14:creationId xmlns:p14="http://schemas.microsoft.com/office/powerpoint/2010/main" val="3482907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1798" y="365127"/>
            <a:ext cx="7887553" cy="1325563"/>
          </a:xfrm>
        </p:spPr>
        <p:txBody>
          <a:bodyPr>
            <a:normAutofit/>
          </a:bodyPr>
          <a:lstStyle/>
          <a:p>
            <a:pPr algn="ctr"/>
            <a:r>
              <a:rPr lang="en-US" dirty="0">
                <a:solidFill>
                  <a:srgbClr val="C00000"/>
                </a:solidFill>
                <a:latin typeface="Arial Rounded MT Bold" panose="020F0704030504030204" pitchFamily="34" charset="0"/>
              </a:rPr>
              <a:t>Mid-Semester Review</a:t>
            </a:r>
          </a:p>
        </p:txBody>
      </p:sp>
      <p:sp>
        <p:nvSpPr>
          <p:cNvPr id="3" name="Content Placeholder 2"/>
          <p:cNvSpPr>
            <a:spLocks noGrp="1"/>
          </p:cNvSpPr>
          <p:nvPr>
            <p:ph idx="1"/>
          </p:nvPr>
        </p:nvSpPr>
        <p:spPr>
          <a:xfrm>
            <a:off x="1258348" y="1912690"/>
            <a:ext cx="9831897" cy="3973613"/>
          </a:xfrm>
        </p:spPr>
        <p:txBody>
          <a:bodyPr>
            <a:normAutofit/>
          </a:bodyPr>
          <a:lstStyle/>
          <a:p>
            <a:pPr marL="0" indent="0">
              <a:lnSpc>
                <a:spcPct val="110000"/>
              </a:lnSpc>
              <a:spcBef>
                <a:spcPts val="0"/>
              </a:spcBef>
              <a:buNone/>
            </a:pPr>
            <a:r>
              <a:rPr lang="en-US" sz="2000" b="1" dirty="0">
                <a:latin typeface="Arial" panose="020B0604020202020204" pitchFamily="34" charset="0"/>
                <a:cs typeface="Arial" panose="020B0604020202020204" pitchFamily="34" charset="0"/>
              </a:rPr>
              <a:t>Some time in October, the student and agency supervisor/s should meet for a casual mid-semester check-up on progress toward the 9 CSWE competencies. </a:t>
            </a:r>
          </a:p>
          <a:p>
            <a:pPr marL="0" indent="0">
              <a:lnSpc>
                <a:spcPct val="110000"/>
              </a:lnSpc>
              <a:spcBef>
                <a:spcPts val="0"/>
              </a:spcBef>
              <a:buNone/>
            </a:pPr>
            <a:endParaRPr lang="en-US" sz="800" b="1" dirty="0">
              <a:latin typeface="Arial" panose="020B0604020202020204" pitchFamily="34" charset="0"/>
              <a:cs typeface="Arial" panose="020B0604020202020204" pitchFamily="34" charset="0"/>
            </a:endParaRPr>
          </a:p>
          <a:p>
            <a:pPr marL="0" indent="0">
              <a:lnSpc>
                <a:spcPct val="110000"/>
              </a:lnSpc>
              <a:spcBef>
                <a:spcPts val="0"/>
              </a:spcBef>
              <a:buNone/>
            </a:pPr>
            <a:r>
              <a:rPr lang="en-US" sz="2000" b="1" dirty="0">
                <a:latin typeface="Arial" panose="020B0604020202020204" pitchFamily="34" charset="0"/>
                <a:cs typeface="Arial" panose="020B0604020202020204" pitchFamily="34" charset="0"/>
              </a:rPr>
              <a:t>Use the Work Plan as guide to assess what has been accomplished so far, and how the Work Plan may need to be amended to assure that the final evaluation shows capacity in all  9 competencies. </a:t>
            </a:r>
          </a:p>
          <a:p>
            <a:pPr marL="0" indent="0">
              <a:lnSpc>
                <a:spcPct val="110000"/>
              </a:lnSpc>
              <a:spcBef>
                <a:spcPts val="0"/>
              </a:spcBef>
              <a:buNone/>
            </a:pPr>
            <a:endParaRPr lang="en-US" sz="2000" b="1" dirty="0">
              <a:latin typeface="Arial" panose="020B0604020202020204" pitchFamily="34" charset="0"/>
              <a:cs typeface="Arial" panose="020B0604020202020204" pitchFamily="34" charset="0"/>
            </a:endParaRPr>
          </a:p>
          <a:p>
            <a:pPr marL="0" indent="0">
              <a:lnSpc>
                <a:spcPct val="110000"/>
              </a:lnSpc>
              <a:spcBef>
                <a:spcPts val="0"/>
              </a:spcBef>
              <a:buNone/>
            </a:pPr>
            <a:r>
              <a:rPr lang="en-US" sz="2000" b="1" i="1" dirty="0">
                <a:latin typeface="Arial" panose="020B0604020202020204" pitchFamily="34" charset="0"/>
                <a:cs typeface="Arial" panose="020B0604020202020204" pitchFamily="34" charset="0"/>
              </a:rPr>
              <a:t>Remember that the university Field Faculty members are available to troubleshoot with either the student or the agency supervisor alone, or with both together, to resolve any thorny issues that may have emerged in the student/agency relationship.</a:t>
            </a:r>
          </a:p>
          <a:p>
            <a:pPr marL="0" indent="0">
              <a:buNone/>
            </a:pPr>
            <a:endParaRPr lang="en-US" sz="800" b="1" dirty="0">
              <a:latin typeface="Arial" panose="020B0604020202020204" pitchFamily="34" charset="0"/>
              <a:cs typeface="Arial" panose="020B0604020202020204" pitchFamily="34" charset="0"/>
            </a:endParaRPr>
          </a:p>
          <a:p>
            <a:pPr marL="0" indent="0">
              <a:buNone/>
            </a:pPr>
            <a:endParaRPr lang="en-US"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8234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rgbClr val="C00000"/>
                </a:solidFill>
                <a:latin typeface="Arial Rounded MT Bold" panose="020F0704030504030204" pitchFamily="34" charset="0"/>
              </a:rPr>
              <a:t>Semester-End Evaluation</a:t>
            </a:r>
          </a:p>
        </p:txBody>
      </p:sp>
      <p:sp>
        <p:nvSpPr>
          <p:cNvPr id="3" name="Content Placeholder 2"/>
          <p:cNvSpPr>
            <a:spLocks noGrp="1"/>
          </p:cNvSpPr>
          <p:nvPr>
            <p:ph idx="1"/>
          </p:nvPr>
        </p:nvSpPr>
        <p:spPr>
          <a:xfrm>
            <a:off x="1325461" y="1971412"/>
            <a:ext cx="9638950" cy="4154751"/>
          </a:xfrm>
        </p:spPr>
        <p:txBody>
          <a:bodyPr>
            <a:normAutofit/>
          </a:bodyPr>
          <a:lstStyle/>
          <a:p>
            <a:pPr marL="0" indent="0">
              <a:lnSpc>
                <a:spcPct val="110000"/>
              </a:lnSpc>
              <a:spcBef>
                <a:spcPts val="0"/>
              </a:spcBef>
              <a:buNone/>
            </a:pPr>
            <a:r>
              <a:rPr lang="en-US" sz="2000" b="1" dirty="0">
                <a:latin typeface="Arial" panose="020B0604020202020204" pitchFamily="34" charset="0"/>
                <a:cs typeface="Arial" panose="020B0604020202020204" pitchFamily="34" charset="0"/>
              </a:rPr>
              <a:t>During the last few weeks of the internship, the Field Instructor completes the online </a:t>
            </a:r>
            <a:r>
              <a:rPr lang="en-US" sz="2000" b="1" dirty="0">
                <a:latin typeface="Arial" panose="020B0604020202020204" pitchFamily="34" charset="0"/>
                <a:cs typeface="Arial" panose="020B0604020202020204" pitchFamily="34" charset="0"/>
                <a:hlinkClick r:id="rId2"/>
              </a:rPr>
              <a:t>Semester-End BSW Field Evaluation</a:t>
            </a:r>
            <a:r>
              <a:rPr lang="en-US" sz="2000" b="1" dirty="0">
                <a:latin typeface="Arial" panose="020B0604020202020204" pitchFamily="34" charset="0"/>
                <a:cs typeface="Arial" panose="020B0604020202020204" pitchFamily="34" charset="0"/>
              </a:rPr>
              <a:t>.</a:t>
            </a:r>
          </a:p>
          <a:p>
            <a:pPr marL="0" indent="0">
              <a:lnSpc>
                <a:spcPct val="110000"/>
              </a:lnSpc>
              <a:spcBef>
                <a:spcPts val="0"/>
              </a:spcBef>
              <a:buNone/>
            </a:pPr>
            <a:endParaRPr lang="en-US" sz="800" b="1" dirty="0">
              <a:latin typeface="Arial" panose="020B0604020202020204" pitchFamily="34" charset="0"/>
              <a:cs typeface="Arial" panose="020B0604020202020204" pitchFamily="34" charset="0"/>
            </a:endParaRPr>
          </a:p>
          <a:p>
            <a:pPr marL="0" indent="0">
              <a:lnSpc>
                <a:spcPct val="110000"/>
              </a:lnSpc>
              <a:spcBef>
                <a:spcPts val="0"/>
              </a:spcBef>
              <a:buNone/>
            </a:pPr>
            <a:r>
              <a:rPr lang="en-US" sz="2000" b="1" dirty="0">
                <a:latin typeface="Arial" panose="020B0604020202020204" pitchFamily="34" charset="0"/>
                <a:cs typeface="Arial" panose="020B0604020202020204" pitchFamily="34" charset="0"/>
              </a:rPr>
              <a:t>If there are two supervisors (different Task Supervisor and Social Work weekly-reflection supervisor), they develop the final evaluation rankings and comments together.  The final scoring and comments should be discussed with the intern, so the intern understands what went well and what may be some areas for continued growth.</a:t>
            </a:r>
          </a:p>
          <a:p>
            <a:pPr marL="0" indent="0">
              <a:lnSpc>
                <a:spcPct val="110000"/>
              </a:lnSpc>
              <a:spcBef>
                <a:spcPts val="0"/>
              </a:spcBef>
              <a:buNone/>
            </a:pPr>
            <a:endParaRPr lang="en-US" sz="800" b="1" dirty="0">
              <a:latin typeface="Arial" panose="020B0604020202020204" pitchFamily="34" charset="0"/>
              <a:cs typeface="Arial" panose="020B0604020202020204" pitchFamily="34" charset="0"/>
            </a:endParaRPr>
          </a:p>
          <a:p>
            <a:pPr marL="0" indent="0">
              <a:lnSpc>
                <a:spcPct val="110000"/>
              </a:lnSpc>
              <a:spcBef>
                <a:spcPts val="0"/>
              </a:spcBef>
              <a:buNone/>
            </a:pPr>
            <a:r>
              <a:rPr lang="en-US" sz="2000" b="1" dirty="0">
                <a:latin typeface="Arial" panose="020B0604020202020204" pitchFamily="34" charset="0"/>
                <a:cs typeface="Arial" panose="020B0604020202020204" pitchFamily="34" charset="0"/>
              </a:rPr>
              <a:t>The intern’s Field Seminar instructor will be in contact with the agency near the end of the semester to thank the agency and to make sure all is in order for internship completion. </a:t>
            </a:r>
          </a:p>
        </p:txBody>
      </p:sp>
    </p:spTree>
    <p:extLst>
      <p:ext uri="{BB962C8B-B14F-4D97-AF65-F5344CB8AC3E}">
        <p14:creationId xmlns:p14="http://schemas.microsoft.com/office/powerpoint/2010/main" val="408104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86855"/>
            <a:ext cx="8382000" cy="941694"/>
          </a:xfrm>
        </p:spPr>
        <p:txBody>
          <a:bodyPr>
            <a:normAutofit/>
          </a:bodyPr>
          <a:lstStyle/>
          <a:p>
            <a:pPr algn="ctr"/>
            <a:r>
              <a:rPr lang="en-US" dirty="0">
                <a:solidFill>
                  <a:srgbClr val="C00000"/>
                </a:solidFill>
                <a:latin typeface="Arial Rounded MT Bold" panose="020F0704030504030204" pitchFamily="34" charset="0"/>
              </a:rPr>
              <a:t>Role of BSW Field Faculty</a:t>
            </a:r>
          </a:p>
        </p:txBody>
      </p:sp>
      <p:sp>
        <p:nvSpPr>
          <p:cNvPr id="3" name="Content Placeholder 2"/>
          <p:cNvSpPr>
            <a:spLocks noGrp="1"/>
          </p:cNvSpPr>
          <p:nvPr>
            <p:ph idx="1"/>
          </p:nvPr>
        </p:nvSpPr>
        <p:spPr>
          <a:xfrm>
            <a:off x="1241571" y="1801504"/>
            <a:ext cx="9865453" cy="4218296"/>
          </a:xfrm>
        </p:spPr>
        <p:txBody>
          <a:bodyPr>
            <a:normAutofit/>
          </a:bodyPr>
          <a:lstStyle/>
          <a:p>
            <a:pPr marL="0" indent="0">
              <a:lnSpc>
                <a:spcPct val="110000"/>
              </a:lnSpc>
              <a:spcBef>
                <a:spcPts val="0"/>
              </a:spcBef>
              <a:buNone/>
            </a:pPr>
            <a:r>
              <a:rPr lang="en-US" sz="2000" b="1" dirty="0">
                <a:latin typeface="Arial" panose="020B0604020202020204" pitchFamily="34" charset="0"/>
                <a:cs typeface="Arial" panose="020B0604020202020204" pitchFamily="34" charset="0"/>
              </a:rPr>
              <a:t>The NC State BSW Field Coordinator and other Field Faculty are charged with:</a:t>
            </a:r>
          </a:p>
          <a:p>
            <a:pPr marL="0" indent="0">
              <a:lnSpc>
                <a:spcPct val="110000"/>
              </a:lnSpc>
              <a:spcBef>
                <a:spcPts val="0"/>
              </a:spcBef>
              <a:buNone/>
            </a:pPr>
            <a:endParaRPr lang="en-US" sz="2000" b="1" dirty="0">
              <a:latin typeface="Arial" panose="020B0604020202020204" pitchFamily="34" charset="0"/>
              <a:cs typeface="Arial" panose="020B0604020202020204" pitchFamily="34" charset="0"/>
            </a:endParaRPr>
          </a:p>
          <a:p>
            <a:pPr marL="0" indent="0">
              <a:lnSpc>
                <a:spcPct val="110000"/>
              </a:lnSpc>
              <a:spcBef>
                <a:spcPts val="0"/>
              </a:spcBef>
              <a:buNone/>
            </a:pPr>
            <a:endParaRPr lang="en-US" sz="800" b="1" dirty="0">
              <a:latin typeface="Arial" panose="020B0604020202020204" pitchFamily="34" charset="0"/>
              <a:cs typeface="Arial" panose="020B0604020202020204" pitchFamily="34" charset="0"/>
            </a:endParaRPr>
          </a:p>
          <a:p>
            <a:pPr>
              <a:lnSpc>
                <a:spcPct val="110000"/>
              </a:lnSpc>
              <a:spcBef>
                <a:spcPts val="0"/>
              </a:spcBef>
            </a:pPr>
            <a:r>
              <a:rPr lang="en-US" sz="2000" b="1" dirty="0">
                <a:latin typeface="Arial" panose="020B0604020202020204" pitchFamily="34" charset="0"/>
                <a:cs typeface="Arial" panose="020B0604020202020204" pitchFamily="34" charset="0"/>
              </a:rPr>
              <a:t>Making a visit to all agencies with BSW students in field, to assess the Work Plan and discuss the internship progress.</a:t>
            </a:r>
          </a:p>
          <a:p>
            <a:pPr>
              <a:lnSpc>
                <a:spcPct val="110000"/>
              </a:lnSpc>
              <a:spcBef>
                <a:spcPts val="0"/>
              </a:spcBef>
            </a:pPr>
            <a:r>
              <a:rPr lang="en-US" sz="2000" b="1" dirty="0">
                <a:latin typeface="Arial" panose="020B0604020202020204" pitchFamily="34" charset="0"/>
                <a:cs typeface="Arial" panose="020B0604020202020204" pitchFamily="34" charset="0"/>
              </a:rPr>
              <a:t>Addressing any emerging concerns that the student or agency has with the placement. (DO ask for this if needed!)</a:t>
            </a:r>
          </a:p>
          <a:p>
            <a:pPr>
              <a:lnSpc>
                <a:spcPct val="110000"/>
              </a:lnSpc>
              <a:spcBef>
                <a:spcPts val="0"/>
              </a:spcBef>
            </a:pPr>
            <a:r>
              <a:rPr lang="en-US" sz="2000" b="1" dirty="0">
                <a:latin typeface="Arial" panose="020B0604020202020204" pitchFamily="34" charset="0"/>
                <a:cs typeface="Arial" panose="020B0604020202020204" pitchFamily="34" charset="0"/>
              </a:rPr>
              <a:t>Facilitating SW 490 field seminars and assignments.</a:t>
            </a:r>
          </a:p>
          <a:p>
            <a:pPr>
              <a:lnSpc>
                <a:spcPct val="110000"/>
              </a:lnSpc>
              <a:spcBef>
                <a:spcPts val="0"/>
              </a:spcBef>
            </a:pPr>
            <a:r>
              <a:rPr lang="en-US" sz="2000" b="1" dirty="0">
                <a:latin typeface="Arial" panose="020B0604020202020204" pitchFamily="34" charset="0"/>
                <a:cs typeface="Arial" panose="020B0604020202020204" pitchFamily="34" charset="0"/>
              </a:rPr>
              <a:t>Handling end-of-semester agency conversations or visits to deal with final student evaluations.</a:t>
            </a:r>
          </a:p>
          <a:p>
            <a:pPr>
              <a:lnSpc>
                <a:spcPct val="110000"/>
              </a:lnSpc>
              <a:spcBef>
                <a:spcPts val="0"/>
              </a:spcBef>
            </a:pPr>
            <a:r>
              <a:rPr lang="en-US" sz="2000" b="1" dirty="0">
                <a:latin typeface="Arial" panose="020B0604020202020204" pitchFamily="34" charset="0"/>
                <a:cs typeface="Arial" panose="020B0604020202020204" pitchFamily="34" charset="0"/>
              </a:rPr>
              <a:t>Assisting with graduation planning and writing grad school and employment recommendations, etc.</a:t>
            </a:r>
          </a:p>
        </p:txBody>
      </p:sp>
    </p:spTree>
    <p:extLst>
      <p:ext uri="{BB962C8B-B14F-4D97-AF65-F5344CB8AC3E}">
        <p14:creationId xmlns:p14="http://schemas.microsoft.com/office/powerpoint/2010/main" val="3696959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736" y="731836"/>
            <a:ext cx="9777452" cy="790664"/>
          </a:xfrm>
        </p:spPr>
        <p:txBody>
          <a:bodyPr>
            <a:normAutofit/>
          </a:bodyPr>
          <a:lstStyle/>
          <a:p>
            <a:pPr algn="ctr"/>
            <a:r>
              <a:rPr lang="en-US" dirty="0">
                <a:solidFill>
                  <a:srgbClr val="C00000"/>
                </a:solidFill>
                <a:latin typeface="Arial Rounded MT Bold" panose="020F0704030504030204" pitchFamily="34" charset="0"/>
              </a:rPr>
              <a:t>Contents</a:t>
            </a:r>
          </a:p>
        </p:txBody>
      </p:sp>
      <p:sp>
        <p:nvSpPr>
          <p:cNvPr id="3" name="Content Placeholder 2"/>
          <p:cNvSpPr>
            <a:spLocks noGrp="1"/>
          </p:cNvSpPr>
          <p:nvPr>
            <p:ph idx="1"/>
          </p:nvPr>
        </p:nvSpPr>
        <p:spPr>
          <a:xfrm>
            <a:off x="2726422" y="2004968"/>
            <a:ext cx="8674216" cy="4121195"/>
          </a:xfrm>
        </p:spPr>
        <p:txBody>
          <a:bodyPr/>
          <a:lstStyle/>
          <a:p>
            <a:r>
              <a:rPr lang="en-US" sz="2000" b="1" dirty="0">
                <a:latin typeface="Arial" panose="020B0604020202020204" pitchFamily="34" charset="0"/>
                <a:cs typeface="Arial" panose="020B0604020202020204" pitchFamily="34" charset="0"/>
              </a:rPr>
              <a:t>Key Dates for Spring Fall 2021</a:t>
            </a:r>
          </a:p>
          <a:p>
            <a:r>
              <a:rPr lang="en-US" sz="2000" b="1" dirty="0">
                <a:latin typeface="Arial" panose="020B0604020202020204" pitchFamily="34" charset="0"/>
                <a:cs typeface="Arial" panose="020B0604020202020204" pitchFamily="34" charset="0"/>
              </a:rPr>
              <a:t>Key Links</a:t>
            </a:r>
          </a:p>
          <a:p>
            <a:r>
              <a:rPr lang="en-US" sz="2000" b="1" dirty="0">
                <a:latin typeface="Arial" panose="020B0604020202020204" pitchFamily="34" charset="0"/>
                <a:cs typeface="Arial" panose="020B0604020202020204" pitchFamily="34" charset="0"/>
              </a:rPr>
              <a:t>Basic Agency Requirements</a:t>
            </a:r>
          </a:p>
          <a:p>
            <a:r>
              <a:rPr lang="en-US" sz="2000" b="1" dirty="0">
                <a:latin typeface="Arial" panose="020B0604020202020204" pitchFamily="34" charset="0"/>
                <a:cs typeface="Arial" panose="020B0604020202020204" pitchFamily="34" charset="0"/>
              </a:rPr>
              <a:t>Field Hours and Field Seminar</a:t>
            </a:r>
          </a:p>
          <a:p>
            <a:pPr>
              <a:buFont typeface="Arial" panose="020B0604020202020204" pitchFamily="34" charset="0"/>
              <a:buChar char="•"/>
            </a:pPr>
            <a:r>
              <a:rPr lang="en-US" sz="2000" b="1" dirty="0">
                <a:latin typeface="Arial" panose="020B0604020202020204" pitchFamily="34" charset="0"/>
                <a:cs typeface="Arial" panose="020B0604020202020204" pitchFamily="34" charset="0"/>
              </a:rPr>
              <a:t>Grading for Agency Internships and Field Seminars</a:t>
            </a:r>
          </a:p>
          <a:p>
            <a:r>
              <a:rPr lang="en-US" sz="2000" b="1" dirty="0">
                <a:latin typeface="Arial" panose="020B0604020202020204" pitchFamily="34" charset="0"/>
                <a:cs typeface="Arial" panose="020B0604020202020204" pitchFamily="34" charset="0"/>
              </a:rPr>
              <a:t>The Student’s Work Plan </a:t>
            </a:r>
          </a:p>
          <a:p>
            <a:r>
              <a:rPr lang="en-US" sz="2000" b="1" dirty="0">
                <a:latin typeface="Arial" panose="020B0604020202020204" pitchFamily="34" charset="0"/>
                <a:cs typeface="Arial" panose="020B0604020202020204" pitchFamily="34" charset="0"/>
              </a:rPr>
              <a:t>Tracking Internship Hours </a:t>
            </a:r>
          </a:p>
          <a:p>
            <a:r>
              <a:rPr lang="en-US" sz="2000" b="1" dirty="0">
                <a:latin typeface="Arial" panose="020B0604020202020204" pitchFamily="34" charset="0"/>
                <a:cs typeface="Arial" panose="020B0604020202020204" pitchFamily="34" charset="0"/>
              </a:rPr>
              <a:t>Mid-Semester and Semester-End Evaluations </a:t>
            </a:r>
          </a:p>
          <a:p>
            <a:r>
              <a:rPr lang="en-US" sz="2000" b="1" dirty="0">
                <a:latin typeface="Arial" panose="020B0604020202020204" pitchFamily="34" charset="0"/>
                <a:cs typeface="Arial" panose="020B0604020202020204" pitchFamily="34" charset="0"/>
              </a:rPr>
              <a:t>Role of BSW Field Faculty at NC State</a:t>
            </a:r>
          </a:p>
        </p:txBody>
      </p:sp>
    </p:spTree>
    <p:extLst>
      <p:ext uri="{BB962C8B-B14F-4D97-AF65-F5344CB8AC3E}">
        <p14:creationId xmlns:p14="http://schemas.microsoft.com/office/powerpoint/2010/main" val="987824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9468" y="1543574"/>
            <a:ext cx="8357532" cy="4552425"/>
          </a:xfrm>
        </p:spPr>
        <p:txBody>
          <a:bodyPr>
            <a:normAutofit fontScale="92500" lnSpcReduction="10000"/>
          </a:bodyPr>
          <a:lstStyle/>
          <a:p>
            <a:pPr marL="0" indent="0">
              <a:buNone/>
            </a:pPr>
            <a:r>
              <a:rPr lang="en-US" sz="2000" b="1" dirty="0">
                <a:latin typeface="Arial" panose="020B0604020202020204" pitchFamily="34" charset="0"/>
                <a:cs typeface="Arial" panose="020B0604020202020204" pitchFamily="34" charset="0"/>
              </a:rPr>
              <a:t>TBD			</a:t>
            </a:r>
            <a:r>
              <a:rPr lang="en-US" sz="2000" dirty="0">
                <a:latin typeface="Arial" panose="020B0604020202020204" pitchFamily="34" charset="0"/>
                <a:cs typeface="Arial" panose="020B0604020202020204" pitchFamily="34" charset="0"/>
              </a:rPr>
              <a:t>Field Instructor Orientation (optional Q&amp;A)</a:t>
            </a:r>
          </a:p>
          <a:p>
            <a:pPr marL="0" indent="0">
              <a:buNone/>
            </a:pPr>
            <a:r>
              <a:rPr lang="en-US" sz="2000" b="1" dirty="0">
                <a:latin typeface="Arial" panose="020B0604020202020204" pitchFamily="34" charset="0"/>
                <a:cs typeface="Arial" panose="020B0604020202020204" pitchFamily="34" charset="0"/>
              </a:rPr>
              <a:t>August 16:	      	</a:t>
            </a:r>
            <a:r>
              <a:rPr lang="en-US" sz="2000" dirty="0">
                <a:latin typeface="Arial" panose="020B0604020202020204" pitchFamily="34" charset="0"/>
                <a:cs typeface="Arial" panose="020B0604020202020204" pitchFamily="34" charset="0"/>
              </a:rPr>
              <a:t>Student Field Orientation </a:t>
            </a:r>
          </a:p>
          <a:p>
            <a:pPr marL="0" indent="0">
              <a:buNone/>
            </a:pPr>
            <a:r>
              <a:rPr lang="en-US" sz="2000" b="1" dirty="0">
                <a:latin typeface="Arial" panose="020B0604020202020204" pitchFamily="34" charset="0"/>
                <a:cs typeface="Arial" panose="020B0604020202020204" pitchFamily="34" charset="0"/>
              </a:rPr>
              <a:t>August 17:  </a:t>
            </a:r>
            <a:r>
              <a:rPr lang="en-US" sz="2000" dirty="0">
                <a:latin typeface="Arial" panose="020B0604020202020204" pitchFamily="34" charset="0"/>
                <a:cs typeface="Arial" panose="020B0604020202020204" pitchFamily="34" charset="0"/>
              </a:rPr>
              <a:t>		First day of field internships* </a:t>
            </a:r>
          </a:p>
          <a:p>
            <a:pPr marL="0" indent="0">
              <a:buNone/>
            </a:pPr>
            <a:r>
              <a:rPr lang="en-US" sz="2000" b="1" dirty="0">
                <a:latin typeface="Arial" panose="020B0604020202020204" pitchFamily="34" charset="0"/>
                <a:cs typeface="Arial" panose="020B0604020202020204" pitchFamily="34" charset="0"/>
              </a:rPr>
              <a:t>September 6:</a:t>
            </a:r>
            <a:r>
              <a:rPr lang="en-US" sz="2000" dirty="0">
                <a:latin typeface="Arial" panose="020B0604020202020204" pitchFamily="34" charset="0"/>
                <a:cs typeface="Arial" panose="020B0604020202020204" pitchFamily="34" charset="0"/>
              </a:rPr>
              <a:t>		Labor Day (day off from internships)</a:t>
            </a:r>
          </a:p>
          <a:p>
            <a:pPr marL="0" indent="0">
              <a:buNone/>
            </a:pPr>
            <a:r>
              <a:rPr lang="en-US" sz="2000" b="1" dirty="0">
                <a:latin typeface="Arial" panose="020B0604020202020204" pitchFamily="34" charset="0"/>
                <a:cs typeface="Arial" panose="020B0604020202020204" pitchFamily="34" charset="0"/>
              </a:rPr>
              <a:t>October 1:	      	</a:t>
            </a:r>
            <a:r>
              <a:rPr lang="en-US" sz="2000" dirty="0">
                <a:latin typeface="Arial" panose="020B0604020202020204" pitchFamily="34" charset="0"/>
                <a:cs typeface="Arial" panose="020B0604020202020204" pitchFamily="34" charset="0"/>
              </a:rPr>
              <a:t>Work Plan due</a:t>
            </a:r>
          </a:p>
          <a:p>
            <a:pPr marL="0" indent="0">
              <a:buNone/>
            </a:pPr>
            <a:r>
              <a:rPr lang="en-US" sz="2000" b="1" dirty="0">
                <a:latin typeface="Arial" panose="020B0604020202020204" pitchFamily="34" charset="0"/>
                <a:cs typeface="Arial" panose="020B0604020202020204" pitchFamily="34" charset="0"/>
              </a:rPr>
              <a:t>October 4-5:</a:t>
            </a:r>
            <a:r>
              <a:rPr lang="en-US" sz="2000" dirty="0">
                <a:latin typeface="Arial" panose="020B0604020202020204" pitchFamily="34" charset="0"/>
                <a:cs typeface="Arial" panose="020B0604020202020204" pitchFamily="34" charset="0"/>
              </a:rPr>
              <a:t>		Fall Break (days off from internships)</a:t>
            </a:r>
          </a:p>
          <a:p>
            <a:pPr marL="0" indent="0">
              <a:buNone/>
            </a:pPr>
            <a:r>
              <a:rPr lang="en-US" sz="2000" b="1" dirty="0">
                <a:latin typeface="Arial" panose="020B0604020202020204" pitchFamily="34" charset="0"/>
                <a:cs typeface="Arial" panose="020B0604020202020204" pitchFamily="34" charset="0"/>
              </a:rPr>
              <a:t>October:</a:t>
            </a:r>
            <a:r>
              <a:rPr lang="en-US" sz="2000" dirty="0">
                <a:latin typeface="Arial" panose="020B0604020202020204" pitchFamily="34" charset="0"/>
                <a:cs typeface="Arial" panose="020B0604020202020204" pitchFamily="34" charset="0"/>
              </a:rPr>
              <a:t>	       	Mid-semester reviews and agency visits</a:t>
            </a:r>
          </a:p>
          <a:p>
            <a:pPr marL="0" indent="0">
              <a:buNone/>
            </a:pPr>
            <a:r>
              <a:rPr lang="en-US" sz="2000" b="1" dirty="0">
                <a:latin typeface="Arial" panose="020B0604020202020204" pitchFamily="34" charset="0"/>
                <a:cs typeface="Arial" panose="020B0604020202020204" pitchFamily="34" charset="0"/>
              </a:rPr>
              <a:t>November 29:		</a:t>
            </a:r>
            <a:r>
              <a:rPr lang="en-US" sz="2000" dirty="0">
                <a:latin typeface="Arial" panose="020B0604020202020204" pitchFamily="34" charset="0"/>
                <a:cs typeface="Arial" panose="020B0604020202020204" pitchFamily="34" charset="0"/>
              </a:rPr>
              <a:t>Last day of classes and internships</a:t>
            </a:r>
          </a:p>
          <a:p>
            <a:pPr marL="0" indent="0">
              <a:buNone/>
            </a:pPr>
            <a:r>
              <a:rPr lang="en-US" sz="2000" dirty="0">
                <a:latin typeface="Arial" panose="020B0604020202020204" pitchFamily="34" charset="0"/>
                <a:cs typeface="Arial" panose="020B0604020202020204" pitchFamily="34" charset="0"/>
              </a:rPr>
              <a:t>			Final field evaluations due</a:t>
            </a:r>
          </a:p>
          <a:p>
            <a:pPr marL="0" indent="0">
              <a:buNone/>
            </a:pPr>
            <a:r>
              <a:rPr lang="en-US" sz="2000" b="1" dirty="0">
                <a:latin typeface="Arial" panose="020B0604020202020204" pitchFamily="34" charset="0"/>
                <a:cs typeface="Arial" panose="020B0604020202020204" pitchFamily="34" charset="0"/>
              </a:rPr>
              <a:t>December 14:		</a:t>
            </a:r>
            <a:r>
              <a:rPr lang="en-US" sz="2000" dirty="0">
                <a:latin typeface="Arial" panose="020B0604020202020204" pitchFamily="34" charset="0"/>
                <a:cs typeface="Arial" panose="020B0604020202020204" pitchFamily="34" charset="0"/>
              </a:rPr>
              <a:t>Commencement</a:t>
            </a:r>
          </a:p>
          <a:p>
            <a:pPr marL="0" indent="0">
              <a:buNone/>
            </a:pPr>
            <a:endParaRPr lang="en-US" sz="800" dirty="0">
              <a:latin typeface="Arial" panose="020B0604020202020204" pitchFamily="34" charset="0"/>
              <a:cs typeface="Arial" panose="020B0604020202020204" pitchFamily="34" charset="0"/>
            </a:endParaRPr>
          </a:p>
          <a:p>
            <a:pPr marL="0" indent="0">
              <a:buNone/>
            </a:pPr>
            <a:endParaRPr lang="en-US" sz="800" dirty="0">
              <a:latin typeface="Arial" panose="020B0604020202020204" pitchFamily="34" charset="0"/>
              <a:cs typeface="Arial" panose="020B0604020202020204" pitchFamily="34" charset="0"/>
            </a:endParaRPr>
          </a:p>
          <a:p>
            <a:pPr marL="0" indent="0">
              <a:buNone/>
            </a:pPr>
            <a:r>
              <a:rPr lang="en-US" sz="1600" i="1" dirty="0">
                <a:latin typeface="Arial" panose="020B0604020202020204" pitchFamily="34" charset="0"/>
                <a:cs typeface="Arial" panose="020B0604020202020204" pitchFamily="34" charset="0"/>
              </a:rPr>
              <a:t>*Interns can accrue up to 16 hours of training or on-boarding time before the semester starts.</a:t>
            </a:r>
          </a:p>
          <a:p>
            <a:pPr marL="0" indent="0">
              <a:buNone/>
            </a:pPr>
            <a:endParaRPr lang="en-US" sz="2000"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2514600" y="533402"/>
            <a:ext cx="7696200" cy="685799"/>
          </a:xfrm>
        </p:spPr>
        <p:txBody>
          <a:bodyPr>
            <a:normAutofit/>
          </a:bodyPr>
          <a:lstStyle/>
          <a:p>
            <a:r>
              <a:rPr lang="en-US" sz="4000" dirty="0">
                <a:solidFill>
                  <a:srgbClr val="C00000"/>
                </a:solidFill>
                <a:latin typeface="Arial Rounded MT Bold" panose="020F0704030504030204" pitchFamily="34" charset="0"/>
              </a:rPr>
              <a:t>	Key Dates: Fall 2021</a:t>
            </a:r>
          </a:p>
        </p:txBody>
      </p:sp>
    </p:spTree>
    <p:extLst>
      <p:ext uri="{BB962C8B-B14F-4D97-AF65-F5344CB8AC3E}">
        <p14:creationId xmlns:p14="http://schemas.microsoft.com/office/powerpoint/2010/main" val="1913210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31836"/>
            <a:ext cx="8229600" cy="996297"/>
          </a:xfrm>
        </p:spPr>
        <p:txBody>
          <a:bodyPr>
            <a:normAutofit/>
          </a:bodyPr>
          <a:lstStyle/>
          <a:p>
            <a:pPr algn="ctr"/>
            <a:r>
              <a:rPr lang="en-US" dirty="0">
                <a:solidFill>
                  <a:srgbClr val="C00000"/>
                </a:solidFill>
                <a:latin typeface="Arial Rounded MT Bold" panose="020F0704030504030204" pitchFamily="34" charset="0"/>
              </a:rPr>
              <a:t>Field Education Web Link</a:t>
            </a:r>
          </a:p>
        </p:txBody>
      </p:sp>
      <p:sp>
        <p:nvSpPr>
          <p:cNvPr id="3" name="Content Placeholder 2"/>
          <p:cNvSpPr>
            <a:spLocks noGrp="1"/>
          </p:cNvSpPr>
          <p:nvPr>
            <p:ph idx="1"/>
          </p:nvPr>
        </p:nvSpPr>
        <p:spPr>
          <a:xfrm>
            <a:off x="1981200" y="2113473"/>
            <a:ext cx="8229600" cy="4012691"/>
          </a:xfrm>
        </p:spPr>
        <p:txBody>
          <a:bodyPr/>
          <a:lstStyle/>
          <a:p>
            <a:pPr marL="0" indent="0">
              <a:lnSpc>
                <a:spcPct val="100000"/>
              </a:lnSpc>
              <a:spcBef>
                <a:spcPts val="0"/>
              </a:spcBef>
              <a:buNone/>
            </a:pPr>
            <a:r>
              <a:rPr lang="en-US" sz="2000" b="1" dirty="0">
                <a:latin typeface="Arial" panose="020B0604020202020204" pitchFamily="34" charset="0"/>
                <a:cs typeface="Arial" panose="020B0604020202020204" pitchFamily="34" charset="0"/>
              </a:rPr>
              <a:t>The NC State University School of Social Work’s </a:t>
            </a:r>
            <a:r>
              <a:rPr lang="en-US" sz="2000" b="1" dirty="0">
                <a:latin typeface="Arial" panose="020B0604020202020204" pitchFamily="34" charset="0"/>
                <a:cs typeface="Arial" panose="020B0604020202020204" pitchFamily="34" charset="0"/>
                <a:hlinkClick r:id="rId2"/>
              </a:rPr>
              <a:t>Field Education </a:t>
            </a:r>
            <a:r>
              <a:rPr lang="en-US" sz="2000" b="1" dirty="0">
                <a:latin typeface="Arial" panose="020B0604020202020204" pitchFamily="34" charset="0"/>
                <a:cs typeface="Arial" panose="020B0604020202020204" pitchFamily="34" charset="0"/>
              </a:rPr>
              <a:t>page has all the links needed by students and agencies.</a:t>
            </a:r>
          </a:p>
          <a:p>
            <a:pPr marL="0" indent="0">
              <a:buNone/>
            </a:pPr>
            <a:endParaRPr lang="en-US" sz="2000" b="1"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2000" b="1" dirty="0">
                <a:latin typeface="Arial" panose="020B0604020202020204" pitchFamily="34" charset="0"/>
                <a:cs typeface="Arial" panose="020B0604020202020204" pitchFamily="34" charset="0"/>
              </a:rPr>
              <a:t>Work Plan template (download and save)</a:t>
            </a:r>
          </a:p>
          <a:p>
            <a:pPr>
              <a:buFont typeface="Wingdings" panose="05000000000000000000" pitchFamily="2" charset="2"/>
              <a:buChar char="§"/>
            </a:pPr>
            <a:r>
              <a:rPr lang="en-US" sz="2000" b="1" dirty="0">
                <a:latin typeface="Arial" panose="020B0604020202020204" pitchFamily="34" charset="0"/>
                <a:cs typeface="Arial" panose="020B0604020202020204" pitchFamily="34" charset="0"/>
              </a:rPr>
              <a:t>Semester-End Evaluation form (this is the basis for field grade)</a:t>
            </a:r>
          </a:p>
          <a:p>
            <a:pPr>
              <a:buFont typeface="Wingdings" panose="05000000000000000000" pitchFamily="2" charset="2"/>
              <a:buChar char="§"/>
            </a:pPr>
            <a:r>
              <a:rPr lang="en-US" sz="2000" b="1" dirty="0">
                <a:latin typeface="Arial" panose="020B0604020202020204" pitchFamily="34" charset="0"/>
                <a:cs typeface="Arial" panose="020B0604020202020204" pitchFamily="34" charset="0"/>
              </a:rPr>
              <a:t>BSW Field Manual (your go-to resource)</a:t>
            </a:r>
          </a:p>
          <a:p>
            <a:pPr>
              <a:buFont typeface="Wingdings" panose="05000000000000000000" pitchFamily="2" charset="2"/>
              <a:buChar char="§"/>
            </a:pPr>
            <a:endParaRPr lang="en-US" sz="2000" b="1"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And more….</a:t>
            </a:r>
          </a:p>
          <a:p>
            <a:pPr marL="0" indent="0">
              <a:buNone/>
            </a:pPr>
            <a:endParaRPr lang="en-US" sz="2000" b="1" dirty="0">
              <a:latin typeface="Arial" panose="020B0604020202020204" pitchFamily="34" charset="0"/>
              <a:cs typeface="Arial" panose="020B0604020202020204" pitchFamily="34" charset="0"/>
            </a:endParaRPr>
          </a:p>
          <a:p>
            <a:pPr marL="0" indent="0">
              <a:buNone/>
            </a:pPr>
            <a:endParaRPr lang="en-US"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2846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3558" y="478173"/>
            <a:ext cx="8342903" cy="1157680"/>
          </a:xfrm>
        </p:spPr>
        <p:txBody>
          <a:bodyPr>
            <a:normAutofit/>
          </a:bodyPr>
          <a:lstStyle/>
          <a:p>
            <a:pPr algn="ctr"/>
            <a:r>
              <a:rPr lang="en-US" dirty="0">
                <a:solidFill>
                  <a:srgbClr val="C00000"/>
                </a:solidFill>
                <a:latin typeface="Arial Rounded MT Bold" panose="020F0704030504030204" pitchFamily="34" charset="0"/>
              </a:rPr>
              <a:t>Basic Agency Requirements</a:t>
            </a:r>
          </a:p>
        </p:txBody>
      </p:sp>
      <p:sp>
        <p:nvSpPr>
          <p:cNvPr id="3" name="Content Placeholder 2"/>
          <p:cNvSpPr>
            <a:spLocks noGrp="1"/>
          </p:cNvSpPr>
          <p:nvPr>
            <p:ph idx="1"/>
          </p:nvPr>
        </p:nvSpPr>
        <p:spPr>
          <a:xfrm>
            <a:off x="1006679" y="2057680"/>
            <a:ext cx="10268125" cy="3885920"/>
          </a:xfrm>
        </p:spPr>
        <p:txBody>
          <a:bodyPr/>
          <a:lstStyle/>
          <a:p>
            <a:r>
              <a:rPr lang="en-US" sz="2000" b="1" dirty="0">
                <a:latin typeface="Arial" panose="020B0604020202020204" pitchFamily="34" charset="0"/>
                <a:cs typeface="Arial" panose="020B0604020202020204" pitchFamily="34" charset="0"/>
              </a:rPr>
              <a:t>Provide the student with a workspace and needed equipment.</a:t>
            </a:r>
          </a:p>
          <a:p>
            <a:r>
              <a:rPr lang="en-US" sz="2000" b="1" dirty="0">
                <a:latin typeface="Arial" panose="020B0604020202020204" pitchFamily="34" charset="0"/>
                <a:cs typeface="Arial" panose="020B0604020202020204" pitchFamily="34" charset="0"/>
              </a:rPr>
              <a:t>Offer detailed orientation and training for tasks.</a:t>
            </a:r>
          </a:p>
          <a:p>
            <a:r>
              <a:rPr lang="en-US" sz="2000" b="1" dirty="0">
                <a:latin typeface="Arial" panose="020B0604020202020204" pitchFamily="34" charset="0"/>
                <a:cs typeface="Arial" panose="020B0604020202020204" pitchFamily="34" charset="0"/>
              </a:rPr>
              <a:t>Work with student to design an updatable </a:t>
            </a:r>
            <a:r>
              <a:rPr lang="en-US" sz="2000" b="1" u="sng" dirty="0">
                <a:latin typeface="Arial" panose="020B0604020202020204" pitchFamily="34" charset="0"/>
                <a:cs typeface="Arial" panose="020B0604020202020204" pitchFamily="34" charset="0"/>
              </a:rPr>
              <a:t>Work Plan, which is due by October 1</a:t>
            </a:r>
            <a:r>
              <a:rPr lang="en-US" sz="2000" b="1" dirty="0">
                <a:latin typeface="Arial" panose="020B0604020202020204" pitchFamily="34" charset="0"/>
                <a:cs typeface="Arial" panose="020B0604020202020204" pitchFamily="34" charset="0"/>
              </a:rPr>
              <a:t>.</a:t>
            </a:r>
          </a:p>
          <a:p>
            <a:r>
              <a:rPr lang="en-US" sz="2000" b="1" dirty="0">
                <a:latin typeface="Arial" panose="020B0604020202020204" pitchFamily="34" charset="0"/>
                <a:cs typeface="Arial" panose="020B0604020202020204" pitchFamily="34" charset="0"/>
              </a:rPr>
              <a:t>Ensure daily task supervision.</a:t>
            </a:r>
          </a:p>
          <a:p>
            <a:r>
              <a:rPr lang="en-US" sz="2000" b="1" dirty="0">
                <a:latin typeface="Arial" panose="020B0604020202020204" pitchFamily="34" charset="0"/>
                <a:cs typeface="Arial" panose="020B0604020202020204" pitchFamily="34" charset="0"/>
              </a:rPr>
              <a:t>Provide one hour of weekly MSW/BSW supervision to reflect on students’ questions/concerns/seminar assignments.</a:t>
            </a:r>
          </a:p>
          <a:p>
            <a:r>
              <a:rPr lang="en-US" sz="2000" b="1" dirty="0">
                <a:latin typeface="Arial" panose="020B0604020202020204" pitchFamily="34" charset="0"/>
                <a:cs typeface="Arial" panose="020B0604020202020204" pitchFamily="34" charset="0"/>
              </a:rPr>
              <a:t>Reach out to the Field Faculty Liaisons (seminar instructors) with any questions or concerns.</a:t>
            </a:r>
          </a:p>
          <a:p>
            <a:r>
              <a:rPr lang="en-US" sz="2000" b="1" dirty="0">
                <a:latin typeface="Arial" panose="020B0604020202020204" pitchFamily="34" charset="0"/>
                <a:cs typeface="Arial" panose="020B0604020202020204" pitchFamily="34" charset="0"/>
              </a:rPr>
              <a:t>Do mid-semester evaluation check-in and final evaluations, in consultation with your student.</a:t>
            </a:r>
          </a:p>
          <a:p>
            <a:pPr marL="0" indent="0">
              <a:buNone/>
            </a:pPr>
            <a:endParaRPr lang="en-US" sz="800" dirty="0"/>
          </a:p>
        </p:txBody>
      </p:sp>
    </p:spTree>
    <p:extLst>
      <p:ext uri="{BB962C8B-B14F-4D97-AF65-F5344CB8AC3E}">
        <p14:creationId xmlns:p14="http://schemas.microsoft.com/office/powerpoint/2010/main" val="201743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rgbClr val="C00000"/>
                </a:solidFill>
                <a:latin typeface="Arial Rounded MT Bold" panose="020F0704030504030204" pitchFamily="34" charset="0"/>
              </a:rPr>
              <a:t>Field Hours and Field Seminar</a:t>
            </a:r>
          </a:p>
        </p:txBody>
      </p:sp>
      <p:sp>
        <p:nvSpPr>
          <p:cNvPr id="3" name="Content Placeholder 2"/>
          <p:cNvSpPr>
            <a:spLocks noGrp="1"/>
          </p:cNvSpPr>
          <p:nvPr>
            <p:ph idx="1"/>
          </p:nvPr>
        </p:nvSpPr>
        <p:spPr>
          <a:xfrm>
            <a:off x="1166070" y="1690688"/>
            <a:ext cx="9907398" cy="4435476"/>
          </a:xfrm>
        </p:spPr>
        <p:txBody>
          <a:bodyPr/>
          <a:lstStyle/>
          <a:p>
            <a:pPr marL="0" indent="0">
              <a:lnSpc>
                <a:spcPct val="100000"/>
              </a:lnSpc>
              <a:spcBef>
                <a:spcPts val="0"/>
              </a:spcBef>
              <a:buNone/>
            </a:pPr>
            <a:r>
              <a:rPr lang="en-US" sz="2000" b="1" dirty="0">
                <a:latin typeface="Arial" panose="020B0604020202020204" pitchFamily="34" charset="0"/>
                <a:cs typeface="Arial" panose="020B0604020202020204" pitchFamily="34" charset="0"/>
              </a:rPr>
              <a:t>The student must complete 420 hours at the agency over the semester, and this generally equates to a 32-hour work week, Monday-Thursday. By mutual agreement, this schedule can be flexible, to include some evening/weekend hours. Agency-approved conferences, trainings, visiting other agencies, and the like can all count for field hours.</a:t>
            </a:r>
          </a:p>
          <a:p>
            <a:pPr marL="0" indent="0">
              <a:lnSpc>
                <a:spcPct val="100000"/>
              </a:lnSpc>
              <a:spcBef>
                <a:spcPts val="0"/>
              </a:spcBef>
              <a:buNone/>
            </a:pPr>
            <a:endParaRPr lang="en-US" sz="800" b="1" dirty="0">
              <a:latin typeface="Arial" panose="020B0604020202020204" pitchFamily="34" charset="0"/>
              <a:cs typeface="Arial" panose="020B0604020202020204" pitchFamily="34" charset="0"/>
            </a:endParaRPr>
          </a:p>
          <a:p>
            <a:pPr marL="0" indent="0">
              <a:lnSpc>
                <a:spcPct val="100000"/>
              </a:lnSpc>
              <a:spcBef>
                <a:spcPts val="0"/>
              </a:spcBef>
              <a:buNone/>
            </a:pPr>
            <a:r>
              <a:rPr lang="en-US" sz="2000" b="1" dirty="0">
                <a:latin typeface="Arial" panose="020B0604020202020204" pitchFamily="34" charset="0"/>
                <a:cs typeface="Arial" panose="020B0604020202020204" pitchFamily="34" charset="0"/>
              </a:rPr>
              <a:t>In addition to the agency field hours, students have Field Seminar (SW 490) either on Friday morning or Wednesday evening. The field seminar involves four graded assignments based on agency experiences: </a:t>
            </a:r>
          </a:p>
          <a:p>
            <a:pPr marL="0" indent="0">
              <a:lnSpc>
                <a:spcPct val="100000"/>
              </a:lnSpc>
              <a:spcBef>
                <a:spcPts val="0"/>
              </a:spcBef>
              <a:buNone/>
            </a:pPr>
            <a:endParaRPr lang="en-US" sz="2000" b="1" dirty="0">
              <a:latin typeface="Arial" panose="020B0604020202020204" pitchFamily="34" charset="0"/>
              <a:cs typeface="Arial" panose="020B0604020202020204" pitchFamily="34" charset="0"/>
            </a:endParaRPr>
          </a:p>
          <a:p>
            <a:pPr marL="857250" lvl="1" indent="-457200">
              <a:lnSpc>
                <a:spcPct val="100000"/>
              </a:lnSpc>
              <a:buFont typeface="+mj-lt"/>
              <a:buAutoNum type="arabicPeriod"/>
            </a:pPr>
            <a:r>
              <a:rPr lang="en-US" sz="1600" b="1" i="1" dirty="0">
                <a:latin typeface="Arial" panose="020B0604020202020204" pitchFamily="34" charset="0"/>
                <a:cs typeface="Arial" panose="020B0604020202020204" pitchFamily="34" charset="0"/>
              </a:rPr>
              <a:t>Forum on Professional Boundaries </a:t>
            </a:r>
          </a:p>
          <a:p>
            <a:pPr marL="857250" lvl="1" indent="-457200">
              <a:lnSpc>
                <a:spcPct val="100000"/>
              </a:lnSpc>
              <a:buFont typeface="+mj-lt"/>
              <a:buAutoNum type="arabicPeriod"/>
            </a:pPr>
            <a:r>
              <a:rPr lang="en-US" sz="1600" b="1" i="1" dirty="0">
                <a:latin typeface="Arial" panose="020B0604020202020204" pitchFamily="34" charset="0"/>
                <a:cs typeface="Arial" panose="020B0604020202020204" pitchFamily="34" charset="0"/>
              </a:rPr>
              <a:t>Forum on Use of Supervision</a:t>
            </a:r>
          </a:p>
          <a:p>
            <a:pPr marL="857250" lvl="1" indent="-457200">
              <a:lnSpc>
                <a:spcPct val="100000"/>
              </a:lnSpc>
              <a:buFont typeface="+mj-lt"/>
              <a:buAutoNum type="arabicPeriod"/>
            </a:pPr>
            <a:r>
              <a:rPr lang="en-US" sz="1600" b="1" i="1" dirty="0">
                <a:latin typeface="Arial" panose="020B0604020202020204" pitchFamily="34" charset="0"/>
                <a:cs typeface="Arial" panose="020B0604020202020204" pitchFamily="34" charset="0"/>
              </a:rPr>
              <a:t>Social Work Ethics Paper</a:t>
            </a:r>
          </a:p>
          <a:p>
            <a:pPr marL="857250" lvl="1" indent="-457200">
              <a:lnSpc>
                <a:spcPct val="100000"/>
              </a:lnSpc>
              <a:buFont typeface="+mj-lt"/>
              <a:buAutoNum type="arabicPeriod"/>
            </a:pPr>
            <a:r>
              <a:rPr lang="en-US" sz="1600" b="1" i="1" dirty="0">
                <a:latin typeface="Arial" panose="020B0604020202020204" pitchFamily="34" charset="0"/>
                <a:cs typeface="Arial" panose="020B0604020202020204" pitchFamily="34" charset="0"/>
              </a:rPr>
              <a:t>Final Case Study or Alternate Final Project (TBD for each agency)</a:t>
            </a:r>
          </a:p>
        </p:txBody>
      </p:sp>
    </p:spTree>
    <p:extLst>
      <p:ext uri="{BB962C8B-B14F-4D97-AF65-F5344CB8AC3E}">
        <p14:creationId xmlns:p14="http://schemas.microsoft.com/office/powerpoint/2010/main" val="1975801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4761" y="494951"/>
            <a:ext cx="8236039" cy="1107346"/>
          </a:xfrm>
        </p:spPr>
        <p:txBody>
          <a:bodyPr>
            <a:normAutofit/>
          </a:bodyPr>
          <a:lstStyle/>
          <a:p>
            <a:pPr algn="ctr"/>
            <a:r>
              <a:rPr lang="en-US" dirty="0">
                <a:solidFill>
                  <a:srgbClr val="C00000"/>
                </a:solidFill>
                <a:latin typeface="Arial Rounded MT Bold" panose="020F0704030504030204" pitchFamily="34" charset="0"/>
              </a:rPr>
              <a:t>Tracking Internship Hours</a:t>
            </a:r>
          </a:p>
        </p:txBody>
      </p:sp>
      <p:sp>
        <p:nvSpPr>
          <p:cNvPr id="3" name="Content Placeholder 2"/>
          <p:cNvSpPr>
            <a:spLocks noGrp="1"/>
          </p:cNvSpPr>
          <p:nvPr>
            <p:ph idx="1"/>
          </p:nvPr>
        </p:nvSpPr>
        <p:spPr>
          <a:xfrm>
            <a:off x="1317072" y="2323750"/>
            <a:ext cx="9672506" cy="3802414"/>
          </a:xfrm>
        </p:spPr>
        <p:txBody>
          <a:bodyPr/>
          <a:lstStyle/>
          <a:p>
            <a:pPr marL="0" indent="0">
              <a:lnSpc>
                <a:spcPct val="100000"/>
              </a:lnSpc>
              <a:buNone/>
            </a:pPr>
            <a:r>
              <a:rPr lang="en-US" sz="2000" b="1" dirty="0">
                <a:latin typeface="Arial" panose="020B0604020202020204" pitchFamily="34" charset="0"/>
                <a:cs typeface="Arial" panose="020B0604020202020204" pitchFamily="34" charset="0"/>
              </a:rPr>
              <a:t>BSW interns and their agency supervisors must verify the completion of 420 hours for the semester.</a:t>
            </a:r>
          </a:p>
          <a:p>
            <a:pPr marL="0" indent="0">
              <a:lnSpc>
                <a:spcPct val="100000"/>
              </a:lnSpc>
              <a:buNone/>
            </a:pPr>
            <a:endParaRPr lang="en-US" sz="800" b="1" dirty="0">
              <a:latin typeface="Arial" panose="020B0604020202020204" pitchFamily="34" charset="0"/>
              <a:cs typeface="Arial" panose="020B0604020202020204" pitchFamily="34" charset="0"/>
            </a:endParaRPr>
          </a:p>
          <a:p>
            <a:pPr marL="0" indent="0">
              <a:lnSpc>
                <a:spcPct val="100000"/>
              </a:lnSpc>
              <a:buNone/>
            </a:pPr>
            <a:r>
              <a:rPr lang="en-US" sz="2000" b="1" dirty="0">
                <a:latin typeface="Arial" panose="020B0604020202020204" pitchFamily="34" charset="0"/>
                <a:cs typeface="Arial" panose="020B0604020202020204" pitchFamily="34" charset="0"/>
              </a:rPr>
              <a:t>The student may use an agency time sheet or any other method they have, to count hours. </a:t>
            </a:r>
          </a:p>
          <a:p>
            <a:pPr marL="0" indent="0">
              <a:lnSpc>
                <a:spcPct val="100000"/>
              </a:lnSpc>
              <a:buNone/>
            </a:pPr>
            <a:endParaRPr lang="en-US" sz="800" b="1" dirty="0">
              <a:latin typeface="Arial" panose="020B0604020202020204" pitchFamily="34" charset="0"/>
              <a:cs typeface="Arial" panose="020B0604020202020204" pitchFamily="34" charset="0"/>
            </a:endParaRPr>
          </a:p>
          <a:p>
            <a:pPr marL="0" indent="0">
              <a:lnSpc>
                <a:spcPct val="100000"/>
              </a:lnSpc>
              <a:buNone/>
            </a:pPr>
            <a:r>
              <a:rPr lang="en-US" sz="2000" b="1" dirty="0">
                <a:latin typeface="Arial" panose="020B0604020202020204" pitchFamily="34" charset="0"/>
                <a:cs typeface="Arial" panose="020B0604020202020204" pitchFamily="34" charset="0"/>
              </a:rPr>
              <a:t>Field Instructors need to sign off on the time sheet each week to verify that the hours were completed. On the final online evaluation, Field Instructors attest that the 420 hours will be or were completed by the end of the semester.</a:t>
            </a:r>
          </a:p>
          <a:p>
            <a:pPr marL="0" indent="0">
              <a:buNone/>
            </a:pPr>
            <a:endParaRPr lang="en-US" dirty="0"/>
          </a:p>
        </p:txBody>
      </p:sp>
    </p:spTree>
    <p:extLst>
      <p:ext uri="{BB962C8B-B14F-4D97-AF65-F5344CB8AC3E}">
        <p14:creationId xmlns:p14="http://schemas.microsoft.com/office/powerpoint/2010/main" val="2763314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685801"/>
            <a:ext cx="8353516" cy="1282700"/>
          </a:xfrm>
        </p:spPr>
        <p:txBody>
          <a:bodyPr>
            <a:noAutofit/>
          </a:bodyPr>
          <a:lstStyle/>
          <a:p>
            <a:pPr algn="ctr"/>
            <a:r>
              <a:rPr lang="en-US" dirty="0">
                <a:solidFill>
                  <a:srgbClr val="C00000"/>
                </a:solidFill>
                <a:latin typeface="Arial Rounded MT Bold" panose="020F0704030504030204" pitchFamily="34" charset="0"/>
              </a:rPr>
              <a:t>Grading for Agency Internship                              and Field Seminar</a:t>
            </a:r>
          </a:p>
        </p:txBody>
      </p:sp>
      <p:sp>
        <p:nvSpPr>
          <p:cNvPr id="3" name="Content Placeholder 2"/>
          <p:cNvSpPr>
            <a:spLocks noGrp="1"/>
          </p:cNvSpPr>
          <p:nvPr>
            <p:ph idx="1"/>
          </p:nvPr>
        </p:nvSpPr>
        <p:spPr>
          <a:xfrm>
            <a:off x="1981200" y="2320507"/>
            <a:ext cx="8428009" cy="3805657"/>
          </a:xfrm>
        </p:spPr>
        <p:txBody>
          <a:bodyPr/>
          <a:lstStyle/>
          <a:p>
            <a:pPr marL="0" indent="0">
              <a:buNone/>
            </a:pPr>
            <a:r>
              <a:rPr lang="en-US" sz="2000" b="1" dirty="0">
                <a:solidFill>
                  <a:srgbClr val="C00000"/>
                </a:solidFill>
                <a:latin typeface="Arial" panose="020B0604020202020204" pitchFamily="34" charset="0"/>
                <a:cs typeface="Arial" panose="020B0604020202020204" pitchFamily="34" charset="0"/>
              </a:rPr>
              <a:t>The Field Internship is SW 491 (9 credit hours) </a:t>
            </a:r>
          </a:p>
          <a:p>
            <a:pPr marL="0" indent="0">
              <a:lnSpc>
                <a:spcPct val="100000"/>
              </a:lnSpc>
              <a:spcBef>
                <a:spcPts val="0"/>
              </a:spcBef>
              <a:buNone/>
            </a:pPr>
            <a:r>
              <a:rPr lang="en-US" sz="2000" b="1" dirty="0">
                <a:latin typeface="Arial" panose="020B0604020202020204" pitchFamily="34" charset="0"/>
                <a:cs typeface="Arial" panose="020B0604020202020204" pitchFamily="34" charset="0"/>
              </a:rPr>
              <a:t>	Field Instructors/Supervisors complete an online evaluation 	(comprised of a Likert scale ranking of student’s 9 CSWE 	competencies for the BSW professional credential and a 	comment), and recommend a grade for the internship.               	The intern’s seminar instructor makes the final grade 	determination.</a:t>
            </a:r>
          </a:p>
          <a:p>
            <a:pPr marL="0" indent="0">
              <a:buNone/>
            </a:pPr>
            <a:endParaRPr lang="en-US" sz="800" b="1" dirty="0">
              <a:latin typeface="Arial" panose="020B0604020202020204" pitchFamily="34" charset="0"/>
              <a:cs typeface="Arial" panose="020B0604020202020204" pitchFamily="34" charset="0"/>
            </a:endParaRPr>
          </a:p>
          <a:p>
            <a:pPr marL="0" indent="0">
              <a:buNone/>
            </a:pPr>
            <a:r>
              <a:rPr lang="en-US" sz="2000" b="1" dirty="0">
                <a:solidFill>
                  <a:srgbClr val="C00000"/>
                </a:solidFill>
                <a:latin typeface="Arial" panose="020B0604020202020204" pitchFamily="34" charset="0"/>
                <a:cs typeface="Arial" panose="020B0604020202020204" pitchFamily="34" charset="0"/>
              </a:rPr>
              <a:t>Field Seminar is SW 490 (3 credit hours)  </a:t>
            </a:r>
          </a:p>
          <a:p>
            <a:pPr marL="0" indent="0">
              <a:lnSpc>
                <a:spcPct val="100000"/>
              </a:lnSpc>
              <a:buNone/>
            </a:pPr>
            <a:r>
              <a:rPr lang="en-US" sz="2000" b="1" dirty="0">
                <a:latin typeface="Arial" panose="020B0604020202020204" pitchFamily="34" charset="0"/>
                <a:cs typeface="Arial" panose="020B0604020202020204" pitchFamily="34" charset="0"/>
              </a:rPr>
              <a:t>	The grade for this course is based on the four seminar 	assignments and seminar participation.</a:t>
            </a:r>
          </a:p>
        </p:txBody>
      </p:sp>
    </p:spTree>
    <p:extLst>
      <p:ext uri="{BB962C8B-B14F-4D97-AF65-F5344CB8AC3E}">
        <p14:creationId xmlns:p14="http://schemas.microsoft.com/office/powerpoint/2010/main" val="2915697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rgbClr val="C00000"/>
                </a:solidFill>
                <a:latin typeface="Arial Rounded MT Bold" panose="020F0704030504030204" pitchFamily="34" charset="0"/>
              </a:rPr>
              <a:t>The Work Plan</a:t>
            </a:r>
          </a:p>
        </p:txBody>
      </p:sp>
      <p:sp>
        <p:nvSpPr>
          <p:cNvPr id="3" name="Content Placeholder 2"/>
          <p:cNvSpPr>
            <a:spLocks noGrp="1"/>
          </p:cNvSpPr>
          <p:nvPr>
            <p:ph idx="1"/>
          </p:nvPr>
        </p:nvSpPr>
        <p:spPr>
          <a:xfrm>
            <a:off x="1275127" y="1690690"/>
            <a:ext cx="9957732" cy="4435474"/>
          </a:xfrm>
        </p:spPr>
        <p:txBody>
          <a:bodyPr>
            <a:normAutofit/>
          </a:bodyPr>
          <a:lstStyle/>
          <a:p>
            <a:pPr marL="0" indent="0">
              <a:lnSpc>
                <a:spcPct val="110000"/>
              </a:lnSpc>
              <a:spcBef>
                <a:spcPts val="0"/>
              </a:spcBef>
              <a:buNone/>
            </a:pPr>
            <a:r>
              <a:rPr lang="en-US" sz="2000" b="1" dirty="0">
                <a:latin typeface="Arial" panose="020B0604020202020204" pitchFamily="34" charset="0"/>
                <a:cs typeface="Arial" panose="020B0604020202020204" pitchFamily="34" charset="0"/>
              </a:rPr>
              <a:t>This is an online document found on the NC State Department of Social Work’s website: </a:t>
            </a:r>
            <a:r>
              <a:rPr lang="en-US" sz="2000" b="1" dirty="0">
                <a:latin typeface="Arial" panose="020B0604020202020204" pitchFamily="34" charset="0"/>
                <a:cs typeface="Arial" panose="020B0604020202020204" pitchFamily="34" charset="0"/>
                <a:hlinkClick r:id="rId2"/>
              </a:rPr>
              <a:t>Link to Field Education Website</a:t>
            </a:r>
            <a:r>
              <a:rPr lang="en-US" sz="2000" b="1" dirty="0">
                <a:latin typeface="Arial" panose="020B0604020202020204" pitchFamily="34" charset="0"/>
                <a:cs typeface="Arial" panose="020B0604020202020204" pitchFamily="34" charset="0"/>
              </a:rPr>
              <a:t>.</a:t>
            </a:r>
          </a:p>
          <a:p>
            <a:pPr marL="0" indent="0">
              <a:lnSpc>
                <a:spcPct val="110000"/>
              </a:lnSpc>
              <a:spcBef>
                <a:spcPts val="0"/>
              </a:spcBef>
              <a:buNone/>
            </a:pPr>
            <a:endParaRPr lang="en-US" sz="800" b="1" dirty="0">
              <a:latin typeface="Arial" panose="020B0604020202020204" pitchFamily="34" charset="0"/>
              <a:cs typeface="Arial" panose="020B0604020202020204" pitchFamily="34" charset="0"/>
            </a:endParaRPr>
          </a:p>
          <a:p>
            <a:pPr marL="0" indent="0">
              <a:lnSpc>
                <a:spcPct val="110000"/>
              </a:lnSpc>
              <a:spcBef>
                <a:spcPts val="0"/>
              </a:spcBef>
              <a:buNone/>
            </a:pPr>
            <a:r>
              <a:rPr lang="en-US" sz="2000" b="1" dirty="0">
                <a:latin typeface="Arial" panose="020B0604020202020204" pitchFamily="34" charset="0"/>
                <a:cs typeface="Arial" panose="020B0604020202020204" pitchFamily="34" charset="0"/>
              </a:rPr>
              <a:t>The Work Plan is a “living document.” It must be completed by October 1, but it can be revised and updated as needed.  </a:t>
            </a:r>
            <a:endParaRPr lang="en-US" sz="800" b="1" dirty="0">
              <a:latin typeface="Arial" panose="020B0604020202020204" pitchFamily="34" charset="0"/>
              <a:cs typeface="Arial" panose="020B0604020202020204" pitchFamily="34" charset="0"/>
            </a:endParaRPr>
          </a:p>
          <a:p>
            <a:pPr marL="0" indent="0">
              <a:lnSpc>
                <a:spcPct val="110000"/>
              </a:lnSpc>
              <a:spcBef>
                <a:spcPts val="0"/>
              </a:spcBef>
              <a:buNone/>
            </a:pPr>
            <a:endParaRPr lang="en-US" sz="800" b="1" dirty="0">
              <a:latin typeface="Arial" panose="020B0604020202020204" pitchFamily="34" charset="0"/>
              <a:cs typeface="Arial" panose="020B0604020202020204" pitchFamily="34" charset="0"/>
            </a:endParaRPr>
          </a:p>
          <a:p>
            <a:pPr marL="0" indent="0">
              <a:lnSpc>
                <a:spcPct val="110000"/>
              </a:lnSpc>
              <a:spcBef>
                <a:spcPts val="0"/>
              </a:spcBef>
              <a:buNone/>
            </a:pPr>
            <a:r>
              <a:rPr lang="en-US" sz="2000" b="1" dirty="0">
                <a:latin typeface="Arial" panose="020B0604020202020204" pitchFamily="34" charset="0"/>
                <a:cs typeface="Arial" panose="020B0604020202020204" pitchFamily="34" charset="0"/>
              </a:rPr>
              <a:t>Students will go over the Work Plan in Field Seminar and are the ones responsible for filling it out, with Field Instructor guidance.  The Field Faculty member (Seminar Instructor) will visit each agency, to check in about the Work Plan and any recommended changes.</a:t>
            </a:r>
          </a:p>
          <a:p>
            <a:pPr marL="0" indent="0">
              <a:lnSpc>
                <a:spcPct val="110000"/>
              </a:lnSpc>
              <a:spcBef>
                <a:spcPts val="0"/>
              </a:spcBef>
              <a:buNone/>
            </a:pPr>
            <a:endParaRPr lang="en-US" sz="2000" b="1" dirty="0">
              <a:latin typeface="Arial" panose="020B0604020202020204" pitchFamily="34" charset="0"/>
              <a:cs typeface="Arial" panose="020B0604020202020204" pitchFamily="34" charset="0"/>
            </a:endParaRPr>
          </a:p>
          <a:p>
            <a:pPr marL="0" indent="0">
              <a:lnSpc>
                <a:spcPct val="110000"/>
              </a:lnSpc>
              <a:spcBef>
                <a:spcPts val="0"/>
              </a:spcBef>
              <a:buNone/>
            </a:pPr>
            <a:endParaRPr lang="en-US" sz="800" b="1" dirty="0">
              <a:latin typeface="Arial" panose="020B0604020202020204" pitchFamily="34" charset="0"/>
              <a:cs typeface="Arial" panose="020B0604020202020204" pitchFamily="34" charset="0"/>
            </a:endParaRPr>
          </a:p>
          <a:p>
            <a:pPr marL="0" indent="0">
              <a:lnSpc>
                <a:spcPct val="110000"/>
              </a:lnSpc>
              <a:spcBef>
                <a:spcPts val="0"/>
              </a:spcBef>
              <a:buNone/>
            </a:pPr>
            <a:r>
              <a:rPr lang="en-US" sz="2000" b="1" dirty="0">
                <a:solidFill>
                  <a:srgbClr val="C00000"/>
                </a:solidFill>
                <a:latin typeface="Arial" panose="020B0604020202020204" pitchFamily="34" charset="0"/>
                <a:cs typeface="Arial" panose="020B0604020202020204" pitchFamily="34" charset="0"/>
              </a:rPr>
              <a:t>The goal is to give the student broad exposure to learning opportunities, to gain the 9 required CSWE BSW competencies.</a:t>
            </a:r>
          </a:p>
        </p:txBody>
      </p:sp>
    </p:spTree>
    <p:extLst>
      <p:ext uri="{BB962C8B-B14F-4D97-AF65-F5344CB8AC3E}">
        <p14:creationId xmlns:p14="http://schemas.microsoft.com/office/powerpoint/2010/main" val="6928917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1186</Words>
  <Application>Microsoft Office PowerPoint</Application>
  <PresentationFormat>Widescreen</PresentationFormat>
  <Paragraphs>99</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Black</vt:lpstr>
      <vt:lpstr>Arial Rounded MT Bold</vt:lpstr>
      <vt:lpstr>Calibri</vt:lpstr>
      <vt:lpstr>Calibri Light</vt:lpstr>
      <vt:lpstr>Wingdings</vt:lpstr>
      <vt:lpstr>Office Theme</vt:lpstr>
      <vt:lpstr>BSW Field Internship Basics  Fall 2021</vt:lpstr>
      <vt:lpstr>Contents</vt:lpstr>
      <vt:lpstr> Key Dates: Fall 2021</vt:lpstr>
      <vt:lpstr>Field Education Web Link</vt:lpstr>
      <vt:lpstr>Basic Agency Requirements</vt:lpstr>
      <vt:lpstr>Field Hours and Field Seminar</vt:lpstr>
      <vt:lpstr>Tracking Internship Hours</vt:lpstr>
      <vt:lpstr>Grading for Agency Internship                              and Field Seminar</vt:lpstr>
      <vt:lpstr>The Work Plan</vt:lpstr>
      <vt:lpstr>Personal Time Off (PTO)               and Emergencies</vt:lpstr>
      <vt:lpstr>Mid-Semester Review</vt:lpstr>
      <vt:lpstr>Semester-End Evaluation</vt:lpstr>
      <vt:lpstr>Role of BSW Field Faculty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BSW Field Internship Basics Fall 2021</dc:title>
  <dc:creator>Barbara A. Zelter</dc:creator>
  <cp:lastModifiedBy>Barbara A. Zelter</cp:lastModifiedBy>
  <cp:revision>3</cp:revision>
  <dcterms:created xsi:type="dcterms:W3CDTF">2021-04-06T15:42:05Z</dcterms:created>
  <dcterms:modified xsi:type="dcterms:W3CDTF">2021-04-20T13:55:53Z</dcterms:modified>
</cp:coreProperties>
</file>