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8" d="100"/>
          <a:sy n="98" d="100"/>
        </p:scale>
        <p:origin x="100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74801-E0B1-4B03-A76E-5969AE4A2B22}" type="datetimeFigureOut">
              <a:rPr lang="en-US" smtClean="0"/>
              <a:t>4/15/2024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F8DD5-D04E-4601-8754-3CF4EB2F8A7A}" type="slidenum">
              <a:rPr lang="en-US" smtClean="0"/>
              <a:t>‹#›</a:t>
            </a:fld>
            <a:endParaRPr lang="en-US"/>
          </a:p>
        </p:txBody>
      </p:sp>
    </p:spTree>
    <p:extLst>
      <p:ext uri="{BB962C8B-B14F-4D97-AF65-F5344CB8AC3E}">
        <p14:creationId xmlns:p14="http://schemas.microsoft.com/office/powerpoint/2010/main" val="389830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0CD31-CEC7-4106-839D-87EE166C3856}"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C9CD9-C76B-40DC-971F-DAEBE12AF3AE}" type="slidenum">
              <a:rPr lang="en-US" smtClean="0"/>
              <a:t>‹#›</a:t>
            </a:fld>
            <a:endParaRPr lang="en-US"/>
          </a:p>
        </p:txBody>
      </p:sp>
    </p:spTree>
    <p:extLst>
      <p:ext uri="{BB962C8B-B14F-4D97-AF65-F5344CB8AC3E}">
        <p14:creationId xmlns:p14="http://schemas.microsoft.com/office/powerpoint/2010/main" val="765559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0CD31-CEC7-4106-839D-87EE166C3856}"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C9CD9-C76B-40DC-971F-DAEBE12AF3AE}" type="slidenum">
              <a:rPr lang="en-US" smtClean="0"/>
              <a:t>‹#›</a:t>
            </a:fld>
            <a:endParaRPr lang="en-US"/>
          </a:p>
        </p:txBody>
      </p:sp>
    </p:spTree>
    <p:extLst>
      <p:ext uri="{BB962C8B-B14F-4D97-AF65-F5344CB8AC3E}">
        <p14:creationId xmlns:p14="http://schemas.microsoft.com/office/powerpoint/2010/main" val="76820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0CD31-CEC7-4106-839D-87EE166C3856}"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C9CD9-C76B-40DC-971F-DAEBE12AF3AE}" type="slidenum">
              <a:rPr lang="en-US" smtClean="0"/>
              <a:t>‹#›</a:t>
            </a:fld>
            <a:endParaRPr lang="en-US"/>
          </a:p>
        </p:txBody>
      </p:sp>
    </p:spTree>
    <p:extLst>
      <p:ext uri="{BB962C8B-B14F-4D97-AF65-F5344CB8AC3E}">
        <p14:creationId xmlns:p14="http://schemas.microsoft.com/office/powerpoint/2010/main" val="205321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0CD31-CEC7-4106-839D-87EE166C3856}"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C9CD9-C76B-40DC-971F-DAEBE12AF3AE}" type="slidenum">
              <a:rPr lang="en-US" smtClean="0"/>
              <a:t>‹#›</a:t>
            </a:fld>
            <a:endParaRPr lang="en-US"/>
          </a:p>
        </p:txBody>
      </p:sp>
    </p:spTree>
    <p:extLst>
      <p:ext uri="{BB962C8B-B14F-4D97-AF65-F5344CB8AC3E}">
        <p14:creationId xmlns:p14="http://schemas.microsoft.com/office/powerpoint/2010/main" val="367361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0CD31-CEC7-4106-839D-87EE166C3856}"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C9CD9-C76B-40DC-971F-DAEBE12AF3AE}" type="slidenum">
              <a:rPr lang="en-US" smtClean="0"/>
              <a:t>‹#›</a:t>
            </a:fld>
            <a:endParaRPr lang="en-US"/>
          </a:p>
        </p:txBody>
      </p:sp>
    </p:spTree>
    <p:extLst>
      <p:ext uri="{BB962C8B-B14F-4D97-AF65-F5344CB8AC3E}">
        <p14:creationId xmlns:p14="http://schemas.microsoft.com/office/powerpoint/2010/main" val="404631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0CD31-CEC7-4106-839D-87EE166C3856}"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C9CD9-C76B-40DC-971F-DAEBE12AF3AE}" type="slidenum">
              <a:rPr lang="en-US" smtClean="0"/>
              <a:t>‹#›</a:t>
            </a:fld>
            <a:endParaRPr lang="en-US"/>
          </a:p>
        </p:txBody>
      </p:sp>
    </p:spTree>
    <p:extLst>
      <p:ext uri="{BB962C8B-B14F-4D97-AF65-F5344CB8AC3E}">
        <p14:creationId xmlns:p14="http://schemas.microsoft.com/office/powerpoint/2010/main" val="262023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0CD31-CEC7-4106-839D-87EE166C3856}"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C9CD9-C76B-40DC-971F-DAEBE12AF3AE}" type="slidenum">
              <a:rPr lang="en-US" smtClean="0"/>
              <a:t>‹#›</a:t>
            </a:fld>
            <a:endParaRPr lang="en-US"/>
          </a:p>
        </p:txBody>
      </p:sp>
    </p:spTree>
    <p:extLst>
      <p:ext uri="{BB962C8B-B14F-4D97-AF65-F5344CB8AC3E}">
        <p14:creationId xmlns:p14="http://schemas.microsoft.com/office/powerpoint/2010/main" val="182143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0CD31-CEC7-4106-839D-87EE166C3856}"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C9CD9-C76B-40DC-971F-DAEBE12AF3AE}" type="slidenum">
              <a:rPr lang="en-US" smtClean="0"/>
              <a:t>‹#›</a:t>
            </a:fld>
            <a:endParaRPr lang="en-US"/>
          </a:p>
        </p:txBody>
      </p:sp>
    </p:spTree>
    <p:extLst>
      <p:ext uri="{BB962C8B-B14F-4D97-AF65-F5344CB8AC3E}">
        <p14:creationId xmlns:p14="http://schemas.microsoft.com/office/powerpoint/2010/main" val="70324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0CD31-CEC7-4106-839D-87EE166C3856}"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C9CD9-C76B-40DC-971F-DAEBE12AF3AE}" type="slidenum">
              <a:rPr lang="en-US" smtClean="0"/>
              <a:t>‹#›</a:t>
            </a:fld>
            <a:endParaRPr lang="en-US"/>
          </a:p>
        </p:txBody>
      </p:sp>
    </p:spTree>
    <p:extLst>
      <p:ext uri="{BB962C8B-B14F-4D97-AF65-F5344CB8AC3E}">
        <p14:creationId xmlns:p14="http://schemas.microsoft.com/office/powerpoint/2010/main" val="49862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E0CD31-CEC7-4106-839D-87EE166C3856}"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C9CD9-C76B-40DC-971F-DAEBE12AF3AE}" type="slidenum">
              <a:rPr lang="en-US" smtClean="0"/>
              <a:t>‹#›</a:t>
            </a:fld>
            <a:endParaRPr lang="en-US"/>
          </a:p>
        </p:txBody>
      </p:sp>
    </p:spTree>
    <p:extLst>
      <p:ext uri="{BB962C8B-B14F-4D97-AF65-F5344CB8AC3E}">
        <p14:creationId xmlns:p14="http://schemas.microsoft.com/office/powerpoint/2010/main" val="346325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E0CD31-CEC7-4106-839D-87EE166C3856}"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C9CD9-C76B-40DC-971F-DAEBE12AF3AE}" type="slidenum">
              <a:rPr lang="en-US" smtClean="0"/>
              <a:t>‹#›</a:t>
            </a:fld>
            <a:endParaRPr lang="en-US"/>
          </a:p>
        </p:txBody>
      </p:sp>
    </p:spTree>
    <p:extLst>
      <p:ext uri="{BB962C8B-B14F-4D97-AF65-F5344CB8AC3E}">
        <p14:creationId xmlns:p14="http://schemas.microsoft.com/office/powerpoint/2010/main" val="274308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0CD31-CEC7-4106-839D-87EE166C3856}" type="datetimeFigureOut">
              <a:rPr lang="en-US" smtClean="0"/>
              <a:t>4/15/2024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C9CD9-C76B-40DC-971F-DAEBE12AF3AE}" type="slidenum">
              <a:rPr lang="en-US" smtClean="0"/>
              <a:t>‹#›</a:t>
            </a:fld>
            <a:endParaRPr lang="en-US"/>
          </a:p>
        </p:txBody>
      </p:sp>
    </p:spTree>
    <p:extLst>
      <p:ext uri="{BB962C8B-B14F-4D97-AF65-F5344CB8AC3E}">
        <p14:creationId xmlns:p14="http://schemas.microsoft.com/office/powerpoint/2010/main" val="802452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gcampb2@ncsu.edu"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57A0DBF-3C2D-4BF5-98D0-D8128DAC38EA}"/>
              </a:ext>
            </a:extLst>
          </p:cNvPr>
          <p:cNvSpPr>
            <a:spLocks noGrp="1"/>
          </p:cNvSpPr>
          <p:nvPr>
            <p:ph type="subTitle" idx="4294967295"/>
          </p:nvPr>
        </p:nvSpPr>
        <p:spPr>
          <a:xfrm>
            <a:off x="0" y="3984625"/>
            <a:ext cx="9144000" cy="1552575"/>
          </a:xfrm>
        </p:spPr>
        <p:txBody>
          <a:bodyPr>
            <a:noAutofit/>
          </a:bodyPr>
          <a:lstStyle/>
          <a:p>
            <a:pPr marL="0" indent="0" algn="ctr">
              <a:buNone/>
            </a:pPr>
            <a:r>
              <a:rPr lang="en-US" sz="6000" dirty="0"/>
              <a:t>BSW Practicum Internship: Here’s what to expect</a:t>
            </a:r>
          </a:p>
        </p:txBody>
      </p:sp>
    </p:spTree>
    <p:extLst>
      <p:ext uri="{BB962C8B-B14F-4D97-AF65-F5344CB8AC3E}">
        <p14:creationId xmlns:p14="http://schemas.microsoft.com/office/powerpoint/2010/main" val="164343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53105-BD62-37AA-35B3-11E75F91843E}"/>
              </a:ext>
            </a:extLst>
          </p:cNvPr>
          <p:cNvSpPr>
            <a:spLocks noGrp="1"/>
          </p:cNvSpPr>
          <p:nvPr>
            <p:ph type="title"/>
          </p:nvPr>
        </p:nvSpPr>
        <p:spPr>
          <a:xfrm>
            <a:off x="468923" y="365126"/>
            <a:ext cx="8198339" cy="1325563"/>
          </a:xfrm>
        </p:spPr>
        <p:txBody>
          <a:bodyPr/>
          <a:lstStyle/>
          <a:p>
            <a:pPr algn="ctr"/>
            <a:r>
              <a:rPr lang="en-US" dirty="0"/>
              <a:t>Practicum Orientation</a:t>
            </a:r>
          </a:p>
        </p:txBody>
      </p:sp>
      <p:sp>
        <p:nvSpPr>
          <p:cNvPr id="5" name="Content Placeholder 4">
            <a:extLst>
              <a:ext uri="{FF2B5EF4-FFF2-40B4-BE49-F238E27FC236}">
                <a16:creationId xmlns:a16="http://schemas.microsoft.com/office/drawing/2014/main" id="{05A4E0F1-0D89-D07F-E952-FED959375EE8}"/>
              </a:ext>
            </a:extLst>
          </p:cNvPr>
          <p:cNvSpPr>
            <a:spLocks noGrp="1"/>
          </p:cNvSpPr>
          <p:nvPr>
            <p:ph idx="1"/>
          </p:nvPr>
        </p:nvSpPr>
        <p:spPr/>
        <p:txBody>
          <a:bodyPr/>
          <a:lstStyle/>
          <a:p>
            <a:pPr marL="0" lvl="0" indent="0" algn="l" rtl="0">
              <a:spcBef>
                <a:spcPts val="0"/>
              </a:spcBef>
              <a:spcAft>
                <a:spcPts val="0"/>
              </a:spcAft>
              <a:buClr>
                <a:schemeClr val="dk1"/>
              </a:buClr>
              <a:buSzPts val="3200"/>
              <a:buNone/>
            </a:pPr>
            <a:r>
              <a:rPr lang="en-US" sz="2800" dirty="0"/>
              <a:t>Before you start your internship, you will have a Practicum Orientation with your entire cohort. This covers the basics:</a:t>
            </a:r>
          </a:p>
          <a:p>
            <a:pPr marL="342900" lvl="0" indent="-330200" algn="l" rtl="0">
              <a:spcBef>
                <a:spcPts val="640"/>
              </a:spcBef>
              <a:spcAft>
                <a:spcPts val="0"/>
              </a:spcAft>
              <a:buClr>
                <a:schemeClr val="dk1"/>
              </a:buClr>
              <a:buSzPts val="3000"/>
              <a:buChar char="•"/>
            </a:pPr>
            <a:r>
              <a:rPr lang="en-US" sz="2800" dirty="0"/>
              <a:t>Keeping track of hours</a:t>
            </a:r>
          </a:p>
          <a:p>
            <a:pPr marL="342900" lvl="0" indent="-330200" algn="l" rtl="0">
              <a:spcBef>
                <a:spcPts val="640"/>
              </a:spcBef>
              <a:spcAft>
                <a:spcPts val="0"/>
              </a:spcAft>
              <a:buClr>
                <a:schemeClr val="dk1"/>
              </a:buClr>
              <a:buSzPts val="3000"/>
              <a:buChar char="•"/>
            </a:pPr>
            <a:r>
              <a:rPr lang="en-US" sz="2800" dirty="0"/>
              <a:t>MSW weekly supervision and daily task supervision.</a:t>
            </a:r>
          </a:p>
          <a:p>
            <a:pPr marL="342900" lvl="0" indent="-330200" algn="l" rtl="0">
              <a:spcBef>
                <a:spcPts val="640"/>
              </a:spcBef>
              <a:spcAft>
                <a:spcPts val="0"/>
              </a:spcAft>
              <a:buClr>
                <a:schemeClr val="dk1"/>
              </a:buClr>
              <a:buSzPts val="3000"/>
              <a:buChar char="•"/>
            </a:pPr>
            <a:r>
              <a:rPr lang="en-US" sz="2800" dirty="0"/>
              <a:t>Stages of internship—what to expect as normal.</a:t>
            </a:r>
          </a:p>
          <a:p>
            <a:pPr marL="342900" lvl="0" indent="-330200" algn="l" rtl="0">
              <a:spcBef>
                <a:spcPts val="640"/>
              </a:spcBef>
              <a:spcAft>
                <a:spcPts val="0"/>
              </a:spcAft>
              <a:buClr>
                <a:schemeClr val="dk1"/>
              </a:buClr>
              <a:buSzPts val="3000"/>
              <a:buChar char="•"/>
            </a:pPr>
            <a:r>
              <a:rPr lang="en-US" sz="2800" dirty="0"/>
              <a:t>Q &amp; A, so you feel as prepared as possible</a:t>
            </a:r>
            <a:endParaRPr lang="en-US" dirty="0"/>
          </a:p>
        </p:txBody>
      </p:sp>
    </p:spTree>
    <p:extLst>
      <p:ext uri="{BB962C8B-B14F-4D97-AF65-F5344CB8AC3E}">
        <p14:creationId xmlns:p14="http://schemas.microsoft.com/office/powerpoint/2010/main" val="82255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53105-BD62-37AA-35B3-11E75F91843E}"/>
              </a:ext>
            </a:extLst>
          </p:cNvPr>
          <p:cNvSpPr>
            <a:spLocks noGrp="1"/>
          </p:cNvSpPr>
          <p:nvPr>
            <p:ph type="title"/>
          </p:nvPr>
        </p:nvSpPr>
        <p:spPr>
          <a:xfrm>
            <a:off x="468923" y="365126"/>
            <a:ext cx="8198339" cy="1325563"/>
          </a:xfrm>
        </p:spPr>
        <p:txBody>
          <a:bodyPr/>
          <a:lstStyle/>
          <a:p>
            <a:pPr algn="ctr"/>
            <a:r>
              <a:rPr lang="en-US" dirty="0"/>
              <a:t>Finally!!!</a:t>
            </a:r>
          </a:p>
        </p:txBody>
      </p:sp>
      <p:pic>
        <p:nvPicPr>
          <p:cNvPr id="2" name="Google Shape;120;p11" descr="Antzerkia Lehen Hezkuntzan">
            <a:extLst>
              <a:ext uri="{FF2B5EF4-FFF2-40B4-BE49-F238E27FC236}">
                <a16:creationId xmlns:a16="http://schemas.microsoft.com/office/drawing/2014/main" id="{0A3452AB-65F5-5C0F-1E58-B6BE36B39BE3}"/>
              </a:ext>
            </a:extLst>
          </p:cNvPr>
          <p:cNvPicPr preferRelativeResize="0">
            <a:picLocks noGrp="1"/>
          </p:cNvPicPr>
          <p:nvPr>
            <p:ph idx="1"/>
          </p:nvPr>
        </p:nvPicPr>
        <p:blipFill rotWithShape="1">
          <a:blip r:embed="rId3">
            <a:alphaModFix/>
          </a:blip>
          <a:srcRect/>
          <a:stretch/>
        </p:blipFill>
        <p:spPr>
          <a:xfrm>
            <a:off x="1671108" y="1825625"/>
            <a:ext cx="5801784" cy="4351338"/>
          </a:xfrm>
          <a:prstGeom prst="rect">
            <a:avLst/>
          </a:prstGeom>
          <a:noFill/>
          <a:ln>
            <a:noFill/>
          </a:ln>
        </p:spPr>
      </p:pic>
    </p:spTree>
    <p:extLst>
      <p:ext uri="{BB962C8B-B14F-4D97-AF65-F5344CB8AC3E}">
        <p14:creationId xmlns:p14="http://schemas.microsoft.com/office/powerpoint/2010/main" val="241186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53105-BD62-37AA-35B3-11E75F91843E}"/>
              </a:ext>
            </a:extLst>
          </p:cNvPr>
          <p:cNvSpPr>
            <a:spLocks noGrp="1"/>
          </p:cNvSpPr>
          <p:nvPr>
            <p:ph type="title"/>
          </p:nvPr>
        </p:nvSpPr>
        <p:spPr>
          <a:xfrm>
            <a:off x="468923" y="365126"/>
            <a:ext cx="8198339" cy="1325563"/>
          </a:xfrm>
        </p:spPr>
        <p:txBody>
          <a:bodyPr/>
          <a:lstStyle/>
          <a:p>
            <a:pPr algn="ctr"/>
            <a:r>
              <a:rPr lang="en-US" dirty="0"/>
              <a:t>Culmination of Your Studies</a:t>
            </a:r>
          </a:p>
        </p:txBody>
      </p:sp>
      <p:sp>
        <p:nvSpPr>
          <p:cNvPr id="5" name="Content Placeholder 4">
            <a:extLst>
              <a:ext uri="{FF2B5EF4-FFF2-40B4-BE49-F238E27FC236}">
                <a16:creationId xmlns:a16="http://schemas.microsoft.com/office/drawing/2014/main" id="{05A4E0F1-0D89-D07F-E952-FED959375EE8}"/>
              </a:ext>
            </a:extLst>
          </p:cNvPr>
          <p:cNvSpPr>
            <a:spLocks noGrp="1"/>
          </p:cNvSpPr>
          <p:nvPr>
            <p:ph idx="1"/>
          </p:nvPr>
        </p:nvSpPr>
        <p:spPr/>
        <p:txBody>
          <a:bodyPr/>
          <a:lstStyle/>
          <a:p>
            <a:pPr marL="0" lvl="0" indent="0" algn="l" rtl="0">
              <a:spcBef>
                <a:spcPts val="0"/>
              </a:spcBef>
              <a:spcAft>
                <a:spcPts val="0"/>
              </a:spcAft>
              <a:buClr>
                <a:schemeClr val="dk1"/>
              </a:buClr>
              <a:buSzPts val="3200"/>
              <a:buNone/>
            </a:pPr>
            <a:r>
              <a:rPr lang="en-US" dirty="0"/>
              <a:t>Students are thrilled to get to the stage of internship, to apply what you have learned, focus on ONE thing and not five courses, and GROW FAST as a professional.</a:t>
            </a:r>
          </a:p>
          <a:p>
            <a:pPr marL="0" lvl="0" indent="0" algn="l" rtl="0">
              <a:spcBef>
                <a:spcPts val="240"/>
              </a:spcBef>
              <a:spcAft>
                <a:spcPts val="0"/>
              </a:spcAft>
              <a:buClr>
                <a:schemeClr val="dk1"/>
              </a:buClr>
              <a:buSzPts val="1200"/>
              <a:buNone/>
            </a:pPr>
            <a:endParaRPr lang="en-US" sz="1100" dirty="0"/>
          </a:p>
          <a:p>
            <a:pPr marL="0" lvl="0" indent="0" algn="l" rtl="0">
              <a:spcBef>
                <a:spcPts val="640"/>
              </a:spcBef>
              <a:spcAft>
                <a:spcPts val="0"/>
              </a:spcAft>
              <a:buClr>
                <a:schemeClr val="dk1"/>
              </a:buClr>
              <a:buSzPts val="3200"/>
              <a:buNone/>
            </a:pPr>
            <a:r>
              <a:rPr lang="en-US" dirty="0"/>
              <a:t>Students enjoy meeting each week to share stories in seminar and learn from one another’s real-life experiences.  Seminar has a few assignments but not as much as regular classes.</a:t>
            </a:r>
          </a:p>
          <a:p>
            <a:pPr marL="0" indent="0">
              <a:buNone/>
            </a:pPr>
            <a:endParaRPr lang="en-US" dirty="0"/>
          </a:p>
        </p:txBody>
      </p:sp>
    </p:spTree>
    <p:extLst>
      <p:ext uri="{BB962C8B-B14F-4D97-AF65-F5344CB8AC3E}">
        <p14:creationId xmlns:p14="http://schemas.microsoft.com/office/powerpoint/2010/main" val="152795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53105-BD62-37AA-35B3-11E75F91843E}"/>
              </a:ext>
            </a:extLst>
          </p:cNvPr>
          <p:cNvSpPr>
            <a:spLocks noGrp="1"/>
          </p:cNvSpPr>
          <p:nvPr>
            <p:ph type="title"/>
          </p:nvPr>
        </p:nvSpPr>
        <p:spPr>
          <a:xfrm>
            <a:off x="468923" y="365126"/>
            <a:ext cx="8198339" cy="1325563"/>
          </a:xfrm>
        </p:spPr>
        <p:txBody>
          <a:bodyPr/>
          <a:lstStyle/>
          <a:p>
            <a:pPr algn="ctr"/>
            <a:r>
              <a:rPr lang="en-US" dirty="0"/>
              <a:t>Don’t Worry</a:t>
            </a:r>
          </a:p>
        </p:txBody>
      </p:sp>
      <p:sp>
        <p:nvSpPr>
          <p:cNvPr id="5" name="Content Placeholder 4">
            <a:extLst>
              <a:ext uri="{FF2B5EF4-FFF2-40B4-BE49-F238E27FC236}">
                <a16:creationId xmlns:a16="http://schemas.microsoft.com/office/drawing/2014/main" id="{05A4E0F1-0D89-D07F-E952-FED959375EE8}"/>
              </a:ext>
            </a:extLst>
          </p:cNvPr>
          <p:cNvSpPr>
            <a:spLocks noGrp="1"/>
          </p:cNvSpPr>
          <p:nvPr>
            <p:ph idx="1"/>
          </p:nvPr>
        </p:nvSpPr>
        <p:spPr/>
        <p:txBody>
          <a:bodyPr/>
          <a:lstStyle/>
          <a:p>
            <a:pPr marL="0" lvl="0" indent="0" algn="l" rtl="0">
              <a:spcBef>
                <a:spcPts val="0"/>
              </a:spcBef>
              <a:spcAft>
                <a:spcPts val="0"/>
              </a:spcAft>
              <a:buClr>
                <a:schemeClr val="dk1"/>
              </a:buClr>
              <a:buSzPts val="3200"/>
              <a:buNone/>
            </a:pPr>
            <a:r>
              <a:rPr lang="en-US" sz="2800" dirty="0"/>
              <a:t>During your SW 480 Prep for Practicum Semester, other details will become clear, so just relax and get the most out of your courses.</a:t>
            </a:r>
          </a:p>
          <a:p>
            <a:pPr marL="0" lvl="0" indent="0" algn="l" rtl="0">
              <a:spcBef>
                <a:spcPts val="240"/>
              </a:spcBef>
              <a:spcAft>
                <a:spcPts val="0"/>
              </a:spcAft>
              <a:buClr>
                <a:schemeClr val="dk1"/>
              </a:buClr>
              <a:buSzPts val="1200"/>
              <a:buNone/>
            </a:pPr>
            <a:endParaRPr lang="en-US" sz="900" dirty="0"/>
          </a:p>
          <a:p>
            <a:pPr marL="0" lvl="0" indent="0" algn="l" rtl="0">
              <a:spcBef>
                <a:spcPts val="640"/>
              </a:spcBef>
              <a:spcAft>
                <a:spcPts val="0"/>
              </a:spcAft>
              <a:buClr>
                <a:srgbClr val="C00000"/>
              </a:buClr>
              <a:buSzPts val="3200"/>
              <a:buNone/>
            </a:pPr>
            <a:r>
              <a:rPr lang="en-US" sz="2800" dirty="0">
                <a:solidFill>
                  <a:srgbClr val="C00000"/>
                </a:solidFill>
              </a:rPr>
              <a:t>If you have questions before then…</a:t>
            </a:r>
            <a:endParaRPr lang="en-US" sz="2800" dirty="0"/>
          </a:p>
          <a:p>
            <a:pPr marL="0" lvl="0" indent="0" algn="l" rtl="0">
              <a:spcBef>
                <a:spcPts val="240"/>
              </a:spcBef>
              <a:spcAft>
                <a:spcPts val="0"/>
              </a:spcAft>
              <a:buClr>
                <a:schemeClr val="dk1"/>
              </a:buClr>
              <a:buSzPts val="1200"/>
              <a:buNone/>
            </a:pPr>
            <a:endParaRPr lang="en-US" sz="900" dirty="0"/>
          </a:p>
          <a:p>
            <a:pPr marL="0" lvl="0" indent="0" algn="l" rtl="0">
              <a:spcBef>
                <a:spcPts val="640"/>
              </a:spcBef>
              <a:spcAft>
                <a:spcPts val="0"/>
              </a:spcAft>
              <a:buClr>
                <a:schemeClr val="dk1"/>
              </a:buClr>
              <a:buSzPts val="3200"/>
              <a:buNone/>
            </a:pPr>
            <a:r>
              <a:rPr lang="en-US" sz="2800" dirty="0"/>
              <a:t>Go to our department website’s Practicum Education section and scour it!  See the BSW Practicum Manual.  Look over the Practicum Agency Search.</a:t>
            </a:r>
          </a:p>
          <a:p>
            <a:pPr marL="0" indent="0">
              <a:buNone/>
            </a:pPr>
            <a:endParaRPr lang="en-US" dirty="0"/>
          </a:p>
        </p:txBody>
      </p:sp>
    </p:spTree>
    <p:extLst>
      <p:ext uri="{BB962C8B-B14F-4D97-AF65-F5344CB8AC3E}">
        <p14:creationId xmlns:p14="http://schemas.microsoft.com/office/powerpoint/2010/main" val="411906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53105-BD62-37AA-35B3-11E75F91843E}"/>
              </a:ext>
            </a:extLst>
          </p:cNvPr>
          <p:cNvSpPr>
            <a:spLocks noGrp="1"/>
          </p:cNvSpPr>
          <p:nvPr>
            <p:ph type="title"/>
          </p:nvPr>
        </p:nvSpPr>
        <p:spPr>
          <a:xfrm>
            <a:off x="468923" y="365126"/>
            <a:ext cx="8198339" cy="1325563"/>
          </a:xfrm>
        </p:spPr>
        <p:txBody>
          <a:bodyPr/>
          <a:lstStyle/>
          <a:p>
            <a:pPr algn="ctr"/>
            <a:r>
              <a:rPr lang="en-US" dirty="0"/>
              <a:t>And ask me</a:t>
            </a:r>
          </a:p>
        </p:txBody>
      </p:sp>
      <p:sp>
        <p:nvSpPr>
          <p:cNvPr id="5" name="Content Placeholder 4">
            <a:extLst>
              <a:ext uri="{FF2B5EF4-FFF2-40B4-BE49-F238E27FC236}">
                <a16:creationId xmlns:a16="http://schemas.microsoft.com/office/drawing/2014/main" id="{05A4E0F1-0D89-D07F-E952-FED959375EE8}"/>
              </a:ext>
            </a:extLst>
          </p:cNvPr>
          <p:cNvSpPr>
            <a:spLocks noGrp="1"/>
          </p:cNvSpPr>
          <p:nvPr>
            <p:ph idx="1"/>
          </p:nvPr>
        </p:nvSpPr>
        <p:spPr/>
        <p:txBody>
          <a:bodyPr/>
          <a:lstStyle/>
          <a:p>
            <a:pPr marL="0" lvl="0" indent="0" algn="l" rtl="0">
              <a:spcBef>
                <a:spcPts val="0"/>
              </a:spcBef>
              <a:spcAft>
                <a:spcPts val="0"/>
              </a:spcAft>
              <a:buClr>
                <a:schemeClr val="dk1"/>
              </a:buClr>
              <a:buSzPts val="3200"/>
              <a:buNone/>
            </a:pPr>
            <a:r>
              <a:rPr lang="en-US" dirty="0"/>
              <a:t>I am in the 1911 Building room 224-B.</a:t>
            </a:r>
          </a:p>
          <a:p>
            <a:pPr marL="0" lvl="0" indent="0" algn="l" rtl="0">
              <a:spcBef>
                <a:spcPts val="240"/>
              </a:spcBef>
              <a:spcAft>
                <a:spcPts val="0"/>
              </a:spcAft>
              <a:buClr>
                <a:schemeClr val="dk1"/>
              </a:buClr>
              <a:buSzPts val="1200"/>
              <a:buNone/>
            </a:pPr>
            <a:endParaRPr lang="en-US" sz="1100" dirty="0"/>
          </a:p>
          <a:p>
            <a:pPr marL="0" lvl="0" indent="0" algn="l" rtl="0">
              <a:spcBef>
                <a:spcPts val="640"/>
              </a:spcBef>
              <a:spcAft>
                <a:spcPts val="0"/>
              </a:spcAft>
              <a:buClr>
                <a:schemeClr val="dk1"/>
              </a:buClr>
              <a:buSzPts val="3200"/>
              <a:buNone/>
            </a:pPr>
            <a:r>
              <a:rPr lang="en-US" dirty="0"/>
              <a:t>My email is </a:t>
            </a:r>
            <a:r>
              <a:rPr lang="en-US" u="sng" dirty="0">
                <a:solidFill>
                  <a:schemeClr val="hlink"/>
                </a:solidFill>
                <a:hlinkClick r:id="rId3"/>
              </a:rPr>
              <a:t>cgcampb2@ncsu.edu</a:t>
            </a:r>
            <a:r>
              <a:rPr lang="en-US" dirty="0"/>
              <a:t> </a:t>
            </a:r>
          </a:p>
          <a:p>
            <a:pPr marL="0" lvl="0" indent="0" algn="l" rtl="0">
              <a:spcBef>
                <a:spcPts val="640"/>
              </a:spcBef>
              <a:spcAft>
                <a:spcPts val="0"/>
              </a:spcAft>
              <a:buClr>
                <a:schemeClr val="dk1"/>
              </a:buClr>
              <a:buSzPts val="3200"/>
              <a:buNone/>
            </a:pPr>
            <a:endParaRPr lang="en-US" dirty="0"/>
          </a:p>
          <a:p>
            <a:pPr marL="0" lvl="0" indent="0" algn="l" rtl="0">
              <a:spcBef>
                <a:spcPts val="640"/>
              </a:spcBef>
              <a:spcAft>
                <a:spcPts val="0"/>
              </a:spcAft>
              <a:buClr>
                <a:schemeClr val="dk1"/>
              </a:buClr>
              <a:buSzPts val="3200"/>
              <a:buNone/>
            </a:pPr>
            <a:r>
              <a:rPr lang="en-US" dirty="0"/>
              <a:t>Tag me for your specific concerns, but again, our Practicum Team of Faculty has GOT YOU!</a:t>
            </a:r>
          </a:p>
          <a:p>
            <a:pPr marL="0" lvl="0" indent="0" algn="l" rtl="0">
              <a:spcBef>
                <a:spcPts val="640"/>
              </a:spcBef>
              <a:spcAft>
                <a:spcPts val="0"/>
              </a:spcAft>
              <a:buClr>
                <a:schemeClr val="dk1"/>
              </a:buClr>
              <a:buSzPts val="3200"/>
              <a:buNone/>
            </a:pPr>
            <a:r>
              <a:rPr lang="en-US" dirty="0"/>
              <a:t>                    						          Prof. Campbell</a:t>
            </a:r>
          </a:p>
          <a:p>
            <a:pPr marL="0" indent="0">
              <a:buNone/>
            </a:pPr>
            <a:endParaRPr lang="en-US" dirty="0"/>
          </a:p>
        </p:txBody>
      </p:sp>
    </p:spTree>
    <p:extLst>
      <p:ext uri="{BB962C8B-B14F-4D97-AF65-F5344CB8AC3E}">
        <p14:creationId xmlns:p14="http://schemas.microsoft.com/office/powerpoint/2010/main" val="395439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53105-BD62-37AA-35B3-11E75F91843E}"/>
              </a:ext>
            </a:extLst>
          </p:cNvPr>
          <p:cNvSpPr>
            <a:spLocks noGrp="1"/>
          </p:cNvSpPr>
          <p:nvPr>
            <p:ph type="title"/>
          </p:nvPr>
        </p:nvSpPr>
        <p:spPr>
          <a:xfrm>
            <a:off x="468923" y="365126"/>
            <a:ext cx="8198339" cy="1325563"/>
          </a:xfrm>
        </p:spPr>
        <p:txBody>
          <a:bodyPr/>
          <a:lstStyle/>
          <a:p>
            <a:r>
              <a:rPr lang="en-US"/>
              <a:t>What is BSW Practicum Internship?</a:t>
            </a:r>
            <a:endParaRPr lang="en-US" dirty="0"/>
          </a:p>
        </p:txBody>
      </p:sp>
      <p:sp>
        <p:nvSpPr>
          <p:cNvPr id="5" name="Content Placeholder 4">
            <a:extLst>
              <a:ext uri="{FF2B5EF4-FFF2-40B4-BE49-F238E27FC236}">
                <a16:creationId xmlns:a16="http://schemas.microsoft.com/office/drawing/2014/main" id="{05A4E0F1-0D89-D07F-E952-FED959375EE8}"/>
              </a:ext>
            </a:extLst>
          </p:cNvPr>
          <p:cNvSpPr>
            <a:spLocks noGrp="1"/>
          </p:cNvSpPr>
          <p:nvPr>
            <p:ph idx="1"/>
          </p:nvPr>
        </p:nvSpPr>
        <p:spPr/>
        <p:txBody>
          <a:bodyPr/>
          <a:lstStyle/>
          <a:p>
            <a:pPr marL="0" lvl="0" indent="0" algn="l" rtl="0">
              <a:spcBef>
                <a:spcPts val="0"/>
              </a:spcBef>
              <a:spcAft>
                <a:spcPts val="0"/>
              </a:spcAft>
              <a:buClr>
                <a:schemeClr val="dk1"/>
              </a:buClr>
              <a:buSzPts val="3200"/>
              <a:buNone/>
            </a:pPr>
            <a:r>
              <a:rPr lang="en-US"/>
              <a:t>Social Work majors complete ALL of your required course work (for major, PE, GEP, everything) before you have your formal 12-credit hour Practicum or “internship” during your final BSW semester.  </a:t>
            </a:r>
            <a:r>
              <a:rPr lang="en-US">
                <a:solidFill>
                  <a:srgbClr val="FF0000"/>
                </a:solidFill>
              </a:rPr>
              <a:t>The internship has two course components:</a:t>
            </a:r>
            <a:endParaRPr lang="en-US"/>
          </a:p>
          <a:p>
            <a:pPr marL="0" lvl="0" indent="0" algn="l" rtl="0">
              <a:spcBef>
                <a:spcPts val="220"/>
              </a:spcBef>
              <a:spcAft>
                <a:spcPts val="0"/>
              </a:spcAft>
              <a:buClr>
                <a:schemeClr val="dk1"/>
              </a:buClr>
              <a:buSzPts val="1100"/>
              <a:buNone/>
            </a:pPr>
            <a:endParaRPr lang="en-US" sz="1050"/>
          </a:p>
          <a:p>
            <a:pPr marL="0" lvl="0" indent="0" algn="l" rtl="0">
              <a:spcBef>
                <a:spcPts val="640"/>
              </a:spcBef>
              <a:spcAft>
                <a:spcPts val="0"/>
              </a:spcAft>
              <a:buClr>
                <a:schemeClr val="dk1"/>
              </a:buClr>
              <a:buSzPts val="3200"/>
              <a:buNone/>
            </a:pPr>
            <a:r>
              <a:rPr lang="en-US" sz="2400"/>
              <a:t>SW 490:  	Practicum Seminar (3-hour course)</a:t>
            </a:r>
          </a:p>
          <a:p>
            <a:pPr marL="0" lvl="0" indent="0" algn="l" rtl="0">
              <a:spcBef>
                <a:spcPts val="220"/>
              </a:spcBef>
              <a:spcAft>
                <a:spcPts val="0"/>
              </a:spcAft>
              <a:buClr>
                <a:schemeClr val="dk1"/>
              </a:buClr>
              <a:buSzPts val="1100"/>
              <a:buNone/>
            </a:pPr>
            <a:endParaRPr lang="en-US" sz="300"/>
          </a:p>
          <a:p>
            <a:pPr marL="0" lvl="0" indent="0" algn="l" rtl="0">
              <a:spcBef>
                <a:spcPts val="640"/>
              </a:spcBef>
              <a:spcAft>
                <a:spcPts val="0"/>
              </a:spcAft>
              <a:buClr>
                <a:schemeClr val="dk1"/>
              </a:buClr>
              <a:buSzPts val="3200"/>
              <a:buNone/>
            </a:pPr>
            <a:r>
              <a:rPr lang="en-US" sz="2400"/>
              <a:t>SW 491:   	Community-Based Practicum Internship                                      					(9-hour course)</a:t>
            </a:r>
          </a:p>
          <a:p>
            <a:pPr marL="0" indent="0">
              <a:buNone/>
            </a:pPr>
            <a:endParaRPr lang="en-US" dirty="0"/>
          </a:p>
        </p:txBody>
      </p:sp>
    </p:spTree>
    <p:extLst>
      <p:ext uri="{BB962C8B-B14F-4D97-AF65-F5344CB8AC3E}">
        <p14:creationId xmlns:p14="http://schemas.microsoft.com/office/powerpoint/2010/main" val="389868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53105-BD62-37AA-35B3-11E75F91843E}"/>
              </a:ext>
            </a:extLst>
          </p:cNvPr>
          <p:cNvSpPr>
            <a:spLocks noGrp="1"/>
          </p:cNvSpPr>
          <p:nvPr>
            <p:ph type="title"/>
          </p:nvPr>
        </p:nvSpPr>
        <p:spPr>
          <a:xfrm>
            <a:off x="468923" y="365126"/>
            <a:ext cx="8198339" cy="1325563"/>
          </a:xfrm>
        </p:spPr>
        <p:txBody>
          <a:bodyPr/>
          <a:lstStyle/>
          <a:p>
            <a:pPr algn="ctr"/>
            <a:r>
              <a:rPr lang="en-US" dirty="0"/>
              <a:t>Internship Hours</a:t>
            </a:r>
          </a:p>
        </p:txBody>
      </p:sp>
      <p:sp>
        <p:nvSpPr>
          <p:cNvPr id="5" name="Content Placeholder 4">
            <a:extLst>
              <a:ext uri="{FF2B5EF4-FFF2-40B4-BE49-F238E27FC236}">
                <a16:creationId xmlns:a16="http://schemas.microsoft.com/office/drawing/2014/main" id="{05A4E0F1-0D89-D07F-E952-FED959375EE8}"/>
              </a:ext>
            </a:extLst>
          </p:cNvPr>
          <p:cNvSpPr>
            <a:spLocks noGrp="1"/>
          </p:cNvSpPr>
          <p:nvPr>
            <p:ph idx="1"/>
          </p:nvPr>
        </p:nvSpPr>
        <p:spPr/>
        <p:txBody>
          <a:bodyPr/>
          <a:lstStyle/>
          <a:p>
            <a:pPr marL="0" lvl="0" indent="0" algn="l" rtl="0">
              <a:spcBef>
                <a:spcPts val="0"/>
              </a:spcBef>
              <a:spcAft>
                <a:spcPts val="0"/>
              </a:spcAft>
              <a:buClr>
                <a:schemeClr val="dk1"/>
              </a:buClr>
              <a:buSzPts val="3200"/>
              <a:buNone/>
            </a:pPr>
            <a:r>
              <a:rPr lang="en-US" sz="2800" dirty="0"/>
              <a:t>Your internship requires </a:t>
            </a:r>
            <a:r>
              <a:rPr lang="en-US" sz="2800" dirty="0">
                <a:solidFill>
                  <a:srgbClr val="C00000"/>
                </a:solidFill>
              </a:rPr>
              <a:t>420 hours </a:t>
            </a:r>
            <a:r>
              <a:rPr lang="en-US" sz="2800" dirty="0"/>
              <a:t>with a practicum site over a semester:  Fall, Spring, or Summer.</a:t>
            </a:r>
            <a:r>
              <a:rPr lang="en-US" sz="2800" dirty="0">
                <a:solidFill>
                  <a:srgbClr val="C00000"/>
                </a:solidFill>
              </a:rPr>
              <a:t>*</a:t>
            </a:r>
            <a:r>
              <a:rPr lang="en-US" sz="2800" dirty="0"/>
              <a:t> </a:t>
            </a:r>
          </a:p>
          <a:p>
            <a:pPr marL="0" lvl="0" indent="0" algn="l" rtl="0">
              <a:spcBef>
                <a:spcPts val="0"/>
              </a:spcBef>
              <a:spcAft>
                <a:spcPts val="0"/>
              </a:spcAft>
              <a:buClr>
                <a:schemeClr val="dk1"/>
              </a:buClr>
              <a:buSzPts val="3200"/>
              <a:buNone/>
            </a:pPr>
            <a:r>
              <a:rPr lang="en-US" sz="2800" dirty="0"/>
              <a:t>This averages to about 32 hours week.  You do this over 15 weeks in Spring and Fall, and over 10 weeks in Summer.  Your practicum seminar class will be on Friday morning.</a:t>
            </a:r>
          </a:p>
          <a:p>
            <a:pPr marL="0" lvl="0" indent="0" algn="l" rtl="0">
              <a:spcBef>
                <a:spcPts val="0"/>
              </a:spcBef>
              <a:spcAft>
                <a:spcPts val="0"/>
              </a:spcAft>
              <a:buClr>
                <a:schemeClr val="dk1"/>
              </a:buClr>
              <a:buSzPts val="3200"/>
              <a:buNone/>
            </a:pPr>
            <a:endParaRPr lang="en-US" sz="2800" dirty="0"/>
          </a:p>
          <a:p>
            <a:pPr marL="0" lvl="0" indent="0" algn="l" rtl="0">
              <a:spcBef>
                <a:spcPts val="160"/>
              </a:spcBef>
              <a:spcAft>
                <a:spcPts val="0"/>
              </a:spcAft>
              <a:buClr>
                <a:schemeClr val="dk1"/>
              </a:buClr>
              <a:buSzPts val="800"/>
              <a:buNone/>
            </a:pPr>
            <a:endParaRPr lang="en-US" sz="500" dirty="0"/>
          </a:p>
          <a:p>
            <a:pPr marL="0" lvl="0" indent="0" algn="l" rtl="0">
              <a:spcBef>
                <a:spcPts val="400"/>
              </a:spcBef>
              <a:spcAft>
                <a:spcPts val="0"/>
              </a:spcAft>
              <a:buClr>
                <a:srgbClr val="C00000"/>
              </a:buClr>
              <a:buSzPts val="2000"/>
              <a:buNone/>
            </a:pPr>
            <a:r>
              <a:rPr lang="en-US" sz="1600" dirty="0">
                <a:solidFill>
                  <a:srgbClr val="C00000"/>
                </a:solidFill>
              </a:rPr>
              <a:t>*Summer internships may or may not be available each year.</a:t>
            </a:r>
            <a:endParaRPr lang="en-US" sz="2800" dirty="0"/>
          </a:p>
          <a:p>
            <a:pPr marL="0" indent="0">
              <a:buNone/>
            </a:pPr>
            <a:endParaRPr lang="en-US" dirty="0"/>
          </a:p>
        </p:txBody>
      </p:sp>
    </p:spTree>
    <p:extLst>
      <p:ext uri="{BB962C8B-B14F-4D97-AF65-F5344CB8AC3E}">
        <p14:creationId xmlns:p14="http://schemas.microsoft.com/office/powerpoint/2010/main" val="20220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53105-BD62-37AA-35B3-11E75F91843E}"/>
              </a:ext>
            </a:extLst>
          </p:cNvPr>
          <p:cNvSpPr>
            <a:spLocks noGrp="1"/>
          </p:cNvSpPr>
          <p:nvPr>
            <p:ph type="title"/>
          </p:nvPr>
        </p:nvSpPr>
        <p:spPr>
          <a:xfrm>
            <a:off x="468923" y="365126"/>
            <a:ext cx="8198339" cy="1325563"/>
          </a:xfrm>
        </p:spPr>
        <p:txBody>
          <a:bodyPr/>
          <a:lstStyle/>
          <a:p>
            <a:pPr algn="ctr"/>
            <a:r>
              <a:rPr lang="en-US" dirty="0"/>
              <a:t>What Internship is NOT!</a:t>
            </a:r>
          </a:p>
        </p:txBody>
      </p:sp>
      <p:sp>
        <p:nvSpPr>
          <p:cNvPr id="5" name="Content Placeholder 4">
            <a:extLst>
              <a:ext uri="{FF2B5EF4-FFF2-40B4-BE49-F238E27FC236}">
                <a16:creationId xmlns:a16="http://schemas.microsoft.com/office/drawing/2014/main" id="{05A4E0F1-0D89-D07F-E952-FED959375EE8}"/>
              </a:ext>
            </a:extLst>
          </p:cNvPr>
          <p:cNvSpPr>
            <a:spLocks noGrp="1"/>
          </p:cNvSpPr>
          <p:nvPr>
            <p:ph idx="1"/>
          </p:nvPr>
        </p:nvSpPr>
        <p:spPr/>
        <p:txBody>
          <a:bodyPr/>
          <a:lstStyle/>
          <a:p>
            <a:pPr marL="0" lvl="0" indent="0" algn="l" rtl="0">
              <a:spcBef>
                <a:spcPts val="0"/>
              </a:spcBef>
              <a:spcAft>
                <a:spcPts val="0"/>
              </a:spcAft>
              <a:buClr>
                <a:srgbClr val="FF0000"/>
              </a:buClr>
              <a:buSzPts val="3200"/>
              <a:buNone/>
            </a:pPr>
            <a:r>
              <a:rPr lang="en-US" sz="2800" dirty="0">
                <a:solidFill>
                  <a:srgbClr val="FF0000"/>
                </a:solidFill>
              </a:rPr>
              <a:t>Your formal BSW practicum internship is NOT…</a:t>
            </a:r>
            <a:endParaRPr lang="en-US" sz="2800" dirty="0"/>
          </a:p>
          <a:p>
            <a:pPr marL="0" lvl="0" indent="0" algn="l" rtl="0">
              <a:spcBef>
                <a:spcPts val="240"/>
              </a:spcBef>
              <a:spcAft>
                <a:spcPts val="0"/>
              </a:spcAft>
              <a:buClr>
                <a:schemeClr val="dk1"/>
              </a:buClr>
              <a:buSzPts val="1200"/>
              <a:buNone/>
            </a:pPr>
            <a:endParaRPr lang="en-US" sz="800" dirty="0"/>
          </a:p>
          <a:p>
            <a:pPr marL="342900" lvl="0" indent="-317500" algn="l" rtl="0">
              <a:spcBef>
                <a:spcPts val="640"/>
              </a:spcBef>
              <a:spcAft>
                <a:spcPts val="0"/>
              </a:spcAft>
              <a:buClr>
                <a:schemeClr val="dk1"/>
              </a:buClr>
              <a:buSzPts val="2800"/>
              <a:buChar char="•"/>
            </a:pPr>
            <a:r>
              <a:rPr lang="en-US" sz="2800" dirty="0"/>
              <a:t>Your 40-hour volunteer / professional development requirement for three Social Work courses.</a:t>
            </a:r>
          </a:p>
          <a:p>
            <a:pPr marL="342900" lvl="0" indent="-317500" algn="l" rtl="0">
              <a:spcBef>
                <a:spcPts val="640"/>
              </a:spcBef>
              <a:spcAft>
                <a:spcPts val="0"/>
              </a:spcAft>
              <a:buClr>
                <a:schemeClr val="dk1"/>
              </a:buClr>
              <a:buSzPts val="2800"/>
              <a:buChar char="•"/>
            </a:pPr>
            <a:r>
              <a:rPr lang="en-US" sz="2800" dirty="0"/>
              <a:t>Any other community volunteering you do, even if the agency calls it an “internship.”  </a:t>
            </a:r>
          </a:p>
          <a:p>
            <a:pPr marL="0" lvl="0" indent="0" algn="l" rtl="0">
              <a:spcBef>
                <a:spcPts val="240"/>
              </a:spcBef>
              <a:spcAft>
                <a:spcPts val="0"/>
              </a:spcAft>
              <a:buClr>
                <a:schemeClr val="dk1"/>
              </a:buClr>
              <a:buSzPts val="1200"/>
              <a:buNone/>
            </a:pPr>
            <a:endParaRPr lang="en-US" sz="800" dirty="0"/>
          </a:p>
          <a:p>
            <a:pPr marL="0" lvl="0" indent="0" algn="l" rtl="0">
              <a:spcBef>
                <a:spcPts val="640"/>
              </a:spcBef>
              <a:spcAft>
                <a:spcPts val="0"/>
              </a:spcAft>
              <a:buClr>
                <a:schemeClr val="dk1"/>
              </a:buClr>
              <a:buSzPts val="3200"/>
              <a:buNone/>
            </a:pPr>
            <a:r>
              <a:rPr lang="en-US" sz="2800" dirty="0"/>
              <a:t>These are not what we call internship, which is ONLY the 2-course set during your final semester.</a:t>
            </a:r>
          </a:p>
          <a:p>
            <a:pPr marL="0" indent="0">
              <a:buNone/>
            </a:pPr>
            <a:endParaRPr lang="en-US" dirty="0"/>
          </a:p>
        </p:txBody>
      </p:sp>
    </p:spTree>
    <p:extLst>
      <p:ext uri="{BB962C8B-B14F-4D97-AF65-F5344CB8AC3E}">
        <p14:creationId xmlns:p14="http://schemas.microsoft.com/office/powerpoint/2010/main" val="386997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53105-BD62-37AA-35B3-11E75F91843E}"/>
              </a:ext>
            </a:extLst>
          </p:cNvPr>
          <p:cNvSpPr>
            <a:spLocks noGrp="1"/>
          </p:cNvSpPr>
          <p:nvPr>
            <p:ph type="title"/>
          </p:nvPr>
        </p:nvSpPr>
        <p:spPr>
          <a:xfrm>
            <a:off x="468923" y="365126"/>
            <a:ext cx="8198339" cy="1325563"/>
          </a:xfrm>
        </p:spPr>
        <p:txBody>
          <a:bodyPr/>
          <a:lstStyle/>
          <a:p>
            <a:pPr algn="ctr"/>
            <a:r>
              <a:rPr lang="en-US" dirty="0"/>
              <a:t>What to do during your Sophomore and Junior years in the major</a:t>
            </a:r>
          </a:p>
        </p:txBody>
      </p:sp>
      <p:sp>
        <p:nvSpPr>
          <p:cNvPr id="5" name="Content Placeholder 4">
            <a:extLst>
              <a:ext uri="{FF2B5EF4-FFF2-40B4-BE49-F238E27FC236}">
                <a16:creationId xmlns:a16="http://schemas.microsoft.com/office/drawing/2014/main" id="{05A4E0F1-0D89-D07F-E952-FED959375EE8}"/>
              </a:ext>
            </a:extLst>
          </p:cNvPr>
          <p:cNvSpPr>
            <a:spLocks noGrp="1"/>
          </p:cNvSpPr>
          <p:nvPr>
            <p:ph idx="1"/>
          </p:nvPr>
        </p:nvSpPr>
        <p:spPr/>
        <p:txBody>
          <a:bodyPr/>
          <a:lstStyle/>
          <a:p>
            <a:pPr marL="0" lvl="0" indent="0" algn="l" rtl="0">
              <a:spcBef>
                <a:spcPts val="0"/>
              </a:spcBef>
              <a:spcAft>
                <a:spcPts val="0"/>
              </a:spcAft>
              <a:buClr>
                <a:srgbClr val="C00000"/>
              </a:buClr>
              <a:buSzPts val="4000"/>
              <a:buNone/>
            </a:pPr>
            <a:endParaRPr lang="en-US" sz="3600" dirty="0">
              <a:solidFill>
                <a:srgbClr val="C00000"/>
              </a:solidFill>
            </a:endParaRPr>
          </a:p>
          <a:p>
            <a:pPr marL="0" lvl="0" indent="0" algn="l" rtl="0">
              <a:spcBef>
                <a:spcPts val="0"/>
              </a:spcBef>
              <a:spcAft>
                <a:spcPts val="0"/>
              </a:spcAft>
              <a:buClr>
                <a:srgbClr val="C00000"/>
              </a:buClr>
              <a:buSzPts val="4000"/>
              <a:buNone/>
            </a:pPr>
            <a:r>
              <a:rPr lang="en-US" sz="3600" dirty="0">
                <a:solidFill>
                  <a:srgbClr val="C00000"/>
                </a:solidFill>
              </a:rPr>
              <a:t>MONEY.  </a:t>
            </a:r>
            <a:r>
              <a:rPr lang="en-US" u="sng" dirty="0"/>
              <a:t>Plan ahead </a:t>
            </a:r>
            <a:r>
              <a:rPr lang="en-US" dirty="0"/>
              <a:t>so you work as few hours as possible during the internship semester, hopefully not at all. The internship and seminar comprise the equivalent of a big new full-time job.</a:t>
            </a:r>
          </a:p>
          <a:p>
            <a:pPr marL="0" lvl="0" indent="0" algn="l" rtl="0">
              <a:spcBef>
                <a:spcPts val="200"/>
              </a:spcBef>
              <a:spcAft>
                <a:spcPts val="0"/>
              </a:spcAft>
              <a:buClr>
                <a:schemeClr val="dk1"/>
              </a:buClr>
              <a:buSzPts val="1000"/>
              <a:buNone/>
            </a:pPr>
            <a:endParaRPr lang="en-US" sz="900" dirty="0"/>
          </a:p>
          <a:p>
            <a:pPr marL="0" lvl="0" indent="0" algn="l" rtl="0">
              <a:spcBef>
                <a:spcPts val="800"/>
              </a:spcBef>
              <a:spcAft>
                <a:spcPts val="0"/>
              </a:spcAft>
              <a:buClr>
                <a:srgbClr val="C00000"/>
              </a:buClr>
              <a:buSzPts val="4000"/>
              <a:buNone/>
            </a:pPr>
            <a:r>
              <a:rPr lang="en-US" sz="3600" dirty="0">
                <a:solidFill>
                  <a:srgbClr val="C00000"/>
                </a:solidFill>
              </a:rPr>
              <a:t>CAR.  </a:t>
            </a:r>
            <a:r>
              <a:rPr lang="en-US" dirty="0"/>
              <a:t>With very few exceptions, you will need your own transportation for your internship. Plan for this.</a:t>
            </a:r>
          </a:p>
          <a:p>
            <a:pPr marL="0" indent="0">
              <a:buNone/>
            </a:pPr>
            <a:endParaRPr lang="en-US" dirty="0"/>
          </a:p>
        </p:txBody>
      </p:sp>
    </p:spTree>
    <p:extLst>
      <p:ext uri="{BB962C8B-B14F-4D97-AF65-F5344CB8AC3E}">
        <p14:creationId xmlns:p14="http://schemas.microsoft.com/office/powerpoint/2010/main" val="252470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53105-BD62-37AA-35B3-11E75F91843E}"/>
              </a:ext>
            </a:extLst>
          </p:cNvPr>
          <p:cNvSpPr>
            <a:spLocks noGrp="1"/>
          </p:cNvSpPr>
          <p:nvPr>
            <p:ph type="title"/>
          </p:nvPr>
        </p:nvSpPr>
        <p:spPr>
          <a:xfrm>
            <a:off x="468923" y="365126"/>
            <a:ext cx="8198339" cy="1325563"/>
          </a:xfrm>
        </p:spPr>
        <p:txBody>
          <a:bodyPr/>
          <a:lstStyle/>
          <a:p>
            <a:pPr algn="ctr"/>
            <a:r>
              <a:rPr lang="en-US" dirty="0"/>
              <a:t>Think about…</a:t>
            </a:r>
          </a:p>
        </p:txBody>
      </p:sp>
      <p:sp>
        <p:nvSpPr>
          <p:cNvPr id="5" name="Content Placeholder 4">
            <a:extLst>
              <a:ext uri="{FF2B5EF4-FFF2-40B4-BE49-F238E27FC236}">
                <a16:creationId xmlns:a16="http://schemas.microsoft.com/office/drawing/2014/main" id="{05A4E0F1-0D89-D07F-E952-FED959375EE8}"/>
              </a:ext>
            </a:extLst>
          </p:cNvPr>
          <p:cNvSpPr>
            <a:spLocks noGrp="1"/>
          </p:cNvSpPr>
          <p:nvPr>
            <p:ph idx="1"/>
          </p:nvPr>
        </p:nvSpPr>
        <p:spPr/>
        <p:txBody>
          <a:bodyPr/>
          <a:lstStyle/>
          <a:p>
            <a:pPr marL="0" lvl="0" indent="0" algn="l" rtl="0">
              <a:spcBef>
                <a:spcPts val="0"/>
              </a:spcBef>
              <a:spcAft>
                <a:spcPts val="0"/>
              </a:spcAft>
              <a:buClr>
                <a:srgbClr val="C00000"/>
              </a:buClr>
              <a:buSzPts val="3200"/>
              <a:buNone/>
            </a:pPr>
            <a:r>
              <a:rPr lang="en-US" sz="2800" dirty="0">
                <a:solidFill>
                  <a:srgbClr val="C00000"/>
                </a:solidFill>
              </a:rPr>
              <a:t>What populations you enjoy:  </a:t>
            </a:r>
            <a:r>
              <a:rPr lang="en-US" sz="2800" dirty="0"/>
              <a:t>children, elders, those with addictions, homeless, etc.</a:t>
            </a:r>
          </a:p>
          <a:p>
            <a:pPr marL="0" lvl="0" indent="0" algn="l" rtl="0">
              <a:spcBef>
                <a:spcPts val="240"/>
              </a:spcBef>
              <a:spcAft>
                <a:spcPts val="0"/>
              </a:spcAft>
              <a:buClr>
                <a:schemeClr val="dk1"/>
              </a:buClr>
              <a:buSzPts val="1200"/>
              <a:buNone/>
            </a:pPr>
            <a:endParaRPr lang="en-US" sz="900" dirty="0"/>
          </a:p>
          <a:p>
            <a:pPr marL="0" lvl="0" indent="0" algn="l" rtl="0">
              <a:spcBef>
                <a:spcPts val="640"/>
              </a:spcBef>
              <a:spcAft>
                <a:spcPts val="0"/>
              </a:spcAft>
              <a:buClr>
                <a:schemeClr val="dk1"/>
              </a:buClr>
              <a:buSzPts val="3200"/>
              <a:buNone/>
            </a:pPr>
            <a:r>
              <a:rPr lang="en-US" sz="2800" dirty="0"/>
              <a:t>Plan your required and other volunteering to expose you to agencies that help you explore your interests. </a:t>
            </a:r>
          </a:p>
          <a:p>
            <a:pPr marL="0" lvl="0" indent="0" algn="l" rtl="0">
              <a:spcBef>
                <a:spcPts val="240"/>
              </a:spcBef>
              <a:spcAft>
                <a:spcPts val="0"/>
              </a:spcAft>
              <a:buClr>
                <a:schemeClr val="dk1"/>
              </a:buClr>
              <a:buSzPts val="1200"/>
              <a:buNone/>
            </a:pPr>
            <a:endParaRPr lang="en-US" sz="900" dirty="0"/>
          </a:p>
          <a:p>
            <a:pPr marL="0" lvl="0" indent="0" algn="l" rtl="0">
              <a:spcBef>
                <a:spcPts val="640"/>
              </a:spcBef>
              <a:spcAft>
                <a:spcPts val="0"/>
              </a:spcAft>
              <a:buClr>
                <a:schemeClr val="dk1"/>
              </a:buClr>
              <a:buSzPts val="3200"/>
              <a:buNone/>
            </a:pPr>
            <a:r>
              <a:rPr lang="en-US" sz="2800" dirty="0"/>
              <a:t>Be aware that when you volunteer, you may impress people so much they ASK you if you want to become an intern later on!</a:t>
            </a:r>
          </a:p>
          <a:p>
            <a:pPr marL="0" indent="0">
              <a:buNone/>
            </a:pPr>
            <a:endParaRPr lang="en-US" dirty="0"/>
          </a:p>
        </p:txBody>
      </p:sp>
    </p:spTree>
    <p:extLst>
      <p:ext uri="{BB962C8B-B14F-4D97-AF65-F5344CB8AC3E}">
        <p14:creationId xmlns:p14="http://schemas.microsoft.com/office/powerpoint/2010/main" val="185539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53105-BD62-37AA-35B3-11E75F91843E}"/>
              </a:ext>
            </a:extLst>
          </p:cNvPr>
          <p:cNvSpPr>
            <a:spLocks noGrp="1"/>
          </p:cNvSpPr>
          <p:nvPr>
            <p:ph type="title"/>
          </p:nvPr>
        </p:nvSpPr>
        <p:spPr>
          <a:xfrm>
            <a:off x="468923" y="365126"/>
            <a:ext cx="8198339" cy="1325563"/>
          </a:xfrm>
        </p:spPr>
        <p:txBody>
          <a:bodyPr/>
          <a:lstStyle/>
          <a:p>
            <a:pPr algn="ctr"/>
            <a:r>
              <a:rPr lang="en-US" dirty="0"/>
              <a:t>How You Find Your Internship Agency</a:t>
            </a:r>
          </a:p>
        </p:txBody>
      </p:sp>
      <p:pic>
        <p:nvPicPr>
          <p:cNvPr id="2" name="Google Shape;94;p7" descr="&lt;strong&gt;We&lt;/strong&gt; &lt;strong&gt;Got&lt;/strong&gt; This. by charmontez on DeviantArt">
            <a:extLst>
              <a:ext uri="{FF2B5EF4-FFF2-40B4-BE49-F238E27FC236}">
                <a16:creationId xmlns:a16="http://schemas.microsoft.com/office/drawing/2014/main" id="{52585B17-3F2B-600D-D79F-47DEDCA1D622}"/>
              </a:ext>
            </a:extLst>
          </p:cNvPr>
          <p:cNvPicPr preferRelativeResize="0">
            <a:picLocks noGrp="1"/>
          </p:cNvPicPr>
          <p:nvPr>
            <p:ph idx="1"/>
          </p:nvPr>
        </p:nvPicPr>
        <p:blipFill rotWithShape="1">
          <a:blip r:embed="rId3">
            <a:alphaModFix/>
          </a:blip>
          <a:srcRect/>
          <a:stretch/>
        </p:blipFill>
        <p:spPr>
          <a:xfrm>
            <a:off x="2790091" y="1867877"/>
            <a:ext cx="3290277" cy="4009292"/>
          </a:xfrm>
          <a:prstGeom prst="rect">
            <a:avLst/>
          </a:prstGeom>
          <a:noFill/>
          <a:ln>
            <a:noFill/>
          </a:ln>
        </p:spPr>
      </p:pic>
    </p:spTree>
    <p:extLst>
      <p:ext uri="{BB962C8B-B14F-4D97-AF65-F5344CB8AC3E}">
        <p14:creationId xmlns:p14="http://schemas.microsoft.com/office/powerpoint/2010/main" val="3280730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53105-BD62-37AA-35B3-11E75F91843E}"/>
              </a:ext>
            </a:extLst>
          </p:cNvPr>
          <p:cNvSpPr>
            <a:spLocks noGrp="1"/>
          </p:cNvSpPr>
          <p:nvPr>
            <p:ph type="title"/>
          </p:nvPr>
        </p:nvSpPr>
        <p:spPr>
          <a:xfrm>
            <a:off x="468923" y="365126"/>
            <a:ext cx="8198339" cy="1325563"/>
          </a:xfrm>
        </p:spPr>
        <p:txBody>
          <a:bodyPr/>
          <a:lstStyle/>
          <a:p>
            <a:pPr algn="ctr"/>
            <a:r>
              <a:rPr lang="en-US" dirty="0"/>
              <a:t>Making the Match</a:t>
            </a:r>
          </a:p>
        </p:txBody>
      </p:sp>
      <p:sp>
        <p:nvSpPr>
          <p:cNvPr id="5" name="Content Placeholder 4">
            <a:extLst>
              <a:ext uri="{FF2B5EF4-FFF2-40B4-BE49-F238E27FC236}">
                <a16:creationId xmlns:a16="http://schemas.microsoft.com/office/drawing/2014/main" id="{05A4E0F1-0D89-D07F-E952-FED959375EE8}"/>
              </a:ext>
            </a:extLst>
          </p:cNvPr>
          <p:cNvSpPr>
            <a:spLocks noGrp="1"/>
          </p:cNvSpPr>
          <p:nvPr>
            <p:ph idx="1"/>
          </p:nvPr>
        </p:nvSpPr>
        <p:spPr/>
        <p:txBody>
          <a:bodyPr>
            <a:normAutofit lnSpcReduction="10000"/>
          </a:bodyPr>
          <a:lstStyle/>
          <a:p>
            <a:pPr marL="0" lvl="0" indent="0" algn="l" rtl="0">
              <a:spcBef>
                <a:spcPts val="0"/>
              </a:spcBef>
              <a:spcAft>
                <a:spcPts val="0"/>
              </a:spcAft>
              <a:buClr>
                <a:schemeClr val="dk1"/>
              </a:buClr>
              <a:buSzPts val="3200"/>
              <a:buNone/>
            </a:pPr>
            <a:r>
              <a:rPr lang="en-US" sz="2800" dirty="0"/>
              <a:t>In your last regular semester, you take Practice 2 and 3, another course, and </a:t>
            </a:r>
            <a:r>
              <a:rPr lang="en-US" sz="2800" dirty="0">
                <a:solidFill>
                  <a:srgbClr val="C00000"/>
                </a:solidFill>
              </a:rPr>
              <a:t>PREP FOR PRACTICUM SW 480, a  1-credit online/hybrid course to find your match.</a:t>
            </a:r>
            <a:endParaRPr lang="en-US" sz="2800" dirty="0"/>
          </a:p>
          <a:p>
            <a:pPr marL="0" lvl="0" indent="0" algn="l" rtl="0">
              <a:spcBef>
                <a:spcPts val="240"/>
              </a:spcBef>
              <a:spcAft>
                <a:spcPts val="0"/>
              </a:spcAft>
              <a:buClr>
                <a:schemeClr val="dk1"/>
              </a:buClr>
              <a:buSzPts val="1200"/>
              <a:buNone/>
            </a:pPr>
            <a:endParaRPr lang="en-US" sz="2800" dirty="0">
              <a:solidFill>
                <a:srgbClr val="C00000"/>
              </a:solidFill>
            </a:endParaRPr>
          </a:p>
          <a:p>
            <a:pPr marL="0" lvl="0" indent="0" algn="l" rtl="0">
              <a:spcBef>
                <a:spcPts val="640"/>
              </a:spcBef>
              <a:spcAft>
                <a:spcPts val="0"/>
              </a:spcAft>
              <a:buClr>
                <a:schemeClr val="dk1"/>
              </a:buClr>
              <a:buSzPts val="3200"/>
              <a:buNone/>
            </a:pPr>
            <a:r>
              <a:rPr lang="en-US" sz="2800" dirty="0"/>
              <a:t>You meet with me to tell your hopes, needs, preferences, and we determine THREE top choices for your consideration.</a:t>
            </a:r>
          </a:p>
          <a:p>
            <a:pPr marL="0" lvl="0" indent="0" algn="l" rtl="0">
              <a:spcBef>
                <a:spcPts val="240"/>
              </a:spcBef>
              <a:spcAft>
                <a:spcPts val="0"/>
              </a:spcAft>
              <a:buClr>
                <a:schemeClr val="dk1"/>
              </a:buClr>
              <a:buSzPts val="1200"/>
              <a:buNone/>
            </a:pPr>
            <a:endParaRPr lang="en-US" sz="2800" dirty="0"/>
          </a:p>
          <a:p>
            <a:pPr marL="0" lvl="0" indent="0" algn="l" rtl="0">
              <a:spcBef>
                <a:spcPts val="640"/>
              </a:spcBef>
              <a:spcAft>
                <a:spcPts val="0"/>
              </a:spcAft>
              <a:buClr>
                <a:schemeClr val="dk1"/>
              </a:buClr>
              <a:buSzPts val="3200"/>
              <a:buNone/>
            </a:pPr>
            <a:r>
              <a:rPr lang="en-US" sz="2800" dirty="0"/>
              <a:t>We decide on ONE choice for your interview, and you are fully prepped.</a:t>
            </a:r>
          </a:p>
          <a:p>
            <a:pPr marL="0" indent="0">
              <a:buNone/>
            </a:pPr>
            <a:endParaRPr lang="en-US" dirty="0"/>
          </a:p>
        </p:txBody>
      </p:sp>
    </p:spTree>
    <p:extLst>
      <p:ext uri="{BB962C8B-B14F-4D97-AF65-F5344CB8AC3E}">
        <p14:creationId xmlns:p14="http://schemas.microsoft.com/office/powerpoint/2010/main" val="1249171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53105-BD62-37AA-35B3-11E75F91843E}"/>
              </a:ext>
            </a:extLst>
          </p:cNvPr>
          <p:cNvSpPr>
            <a:spLocks noGrp="1"/>
          </p:cNvSpPr>
          <p:nvPr>
            <p:ph type="title"/>
          </p:nvPr>
        </p:nvSpPr>
        <p:spPr>
          <a:xfrm>
            <a:off x="468923" y="365126"/>
            <a:ext cx="8198339" cy="1325563"/>
          </a:xfrm>
        </p:spPr>
        <p:txBody>
          <a:bodyPr/>
          <a:lstStyle/>
          <a:p>
            <a:pPr algn="ctr"/>
            <a:r>
              <a:rPr lang="en-US" dirty="0"/>
              <a:t>Making the Match</a:t>
            </a:r>
          </a:p>
        </p:txBody>
      </p:sp>
      <p:sp>
        <p:nvSpPr>
          <p:cNvPr id="5" name="Content Placeholder 4">
            <a:extLst>
              <a:ext uri="{FF2B5EF4-FFF2-40B4-BE49-F238E27FC236}">
                <a16:creationId xmlns:a16="http://schemas.microsoft.com/office/drawing/2014/main" id="{05A4E0F1-0D89-D07F-E952-FED959375EE8}"/>
              </a:ext>
            </a:extLst>
          </p:cNvPr>
          <p:cNvSpPr>
            <a:spLocks noGrp="1"/>
          </p:cNvSpPr>
          <p:nvPr>
            <p:ph idx="1"/>
          </p:nvPr>
        </p:nvSpPr>
        <p:spPr/>
        <p:txBody>
          <a:bodyPr/>
          <a:lstStyle/>
          <a:p>
            <a:pPr marL="0" indent="0">
              <a:buNone/>
            </a:pPr>
            <a:r>
              <a:rPr lang="en-US" dirty="0"/>
              <a:t>When you are in SW 480, we cover all the bases so you are not on your own for the decision, the interview, and beginning Practicum Internship the next semester.</a:t>
            </a:r>
          </a:p>
          <a:p>
            <a:pPr marL="0" indent="0">
              <a:buNone/>
            </a:pPr>
            <a:endParaRPr lang="en-US" dirty="0"/>
          </a:p>
        </p:txBody>
      </p:sp>
      <p:pic>
        <p:nvPicPr>
          <p:cNvPr id="2" name="Google Shape;108;p9" descr="Test para Saber Si Estas Listo Para Iniciar tu Negocio ...">
            <a:extLst>
              <a:ext uri="{FF2B5EF4-FFF2-40B4-BE49-F238E27FC236}">
                <a16:creationId xmlns:a16="http://schemas.microsoft.com/office/drawing/2014/main" id="{57CCA76C-835E-F278-8A72-F1BE1C3E324F}"/>
              </a:ext>
            </a:extLst>
          </p:cNvPr>
          <p:cNvPicPr preferRelativeResize="0"/>
          <p:nvPr/>
        </p:nvPicPr>
        <p:blipFill rotWithShape="1">
          <a:blip r:embed="rId3">
            <a:alphaModFix/>
          </a:blip>
          <a:srcRect/>
          <a:stretch/>
        </p:blipFill>
        <p:spPr>
          <a:xfrm>
            <a:off x="5173350" y="3936650"/>
            <a:ext cx="2246625" cy="2540350"/>
          </a:xfrm>
          <a:prstGeom prst="rect">
            <a:avLst/>
          </a:prstGeom>
          <a:noFill/>
          <a:ln>
            <a:noFill/>
          </a:ln>
        </p:spPr>
      </p:pic>
    </p:spTree>
    <p:extLst>
      <p:ext uri="{BB962C8B-B14F-4D97-AF65-F5344CB8AC3E}">
        <p14:creationId xmlns:p14="http://schemas.microsoft.com/office/powerpoint/2010/main" val="42615898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707</Words>
  <Application>Microsoft Office PowerPoint</Application>
  <PresentationFormat>On-screen Show (4:3)</PresentationFormat>
  <Paragraphs>64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What is BSW Practicum Internship?</vt:lpstr>
      <vt:lpstr>Internship Hours</vt:lpstr>
      <vt:lpstr>What Internship is NOT!</vt:lpstr>
      <vt:lpstr>What to do during your Sophomore and Junior years in the major</vt:lpstr>
      <vt:lpstr>Think about…</vt:lpstr>
      <vt:lpstr>How You Find Your Internship Agency</vt:lpstr>
      <vt:lpstr>Making the Match</vt:lpstr>
      <vt:lpstr>Making the Match</vt:lpstr>
      <vt:lpstr>Practicum Orientation</vt:lpstr>
      <vt:lpstr>Finally!!!</vt:lpstr>
      <vt:lpstr>Culmination of Your Studies</vt:lpstr>
      <vt:lpstr>Don’t Worry</vt:lpstr>
      <vt:lpstr>And ask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Parsons</dc:creator>
  <cp:lastModifiedBy>Stephanie Francis</cp:lastModifiedBy>
  <cp:revision>7</cp:revision>
  <dcterms:created xsi:type="dcterms:W3CDTF">2020-06-09T16:19:31Z</dcterms:created>
  <dcterms:modified xsi:type="dcterms:W3CDTF">2024-04-15T20:05:06Z</dcterms:modified>
</cp:coreProperties>
</file>