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6"/>
  </p:notesMasterIdLst>
  <p:sldIdLst>
    <p:sldId id="256" r:id="rId2"/>
    <p:sldId id="257" r:id="rId3"/>
    <p:sldId id="270" r:id="rId4"/>
    <p:sldId id="265" r:id="rId5"/>
    <p:sldId id="258" r:id="rId6"/>
    <p:sldId id="259" r:id="rId7"/>
    <p:sldId id="260" r:id="rId8"/>
    <p:sldId id="261" r:id="rId9"/>
    <p:sldId id="262" r:id="rId10"/>
    <p:sldId id="263" r:id="rId11"/>
    <p:sldId id="264" r:id="rId12"/>
    <p:sldId id="266" r:id="rId13"/>
    <p:sldId id="268" r:id="rId14"/>
    <p:sldId id="269"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Franklin Gothic Demi Cond" panose="020B0603020102020204" pitchFamily="34" charset="0"/>
      <p:regular r:id="rId21"/>
      <p:bold r:id="rId22"/>
    </p:embeddedFont>
    <p:embeddedFont>
      <p:font typeface="Franklin Gothic Medium Cond" panose="020B0606030402020204" pitchFamily="34" charset="0"/>
      <p:regular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4" autoAdjust="0"/>
    <p:restoredTop sz="94674" autoAdjust="0"/>
  </p:normalViewPr>
  <p:slideViewPr>
    <p:cSldViewPr snapToObjects="1">
      <p:cViewPr varScale="1">
        <p:scale>
          <a:sx n="124" d="100"/>
          <a:sy n="124" d="100"/>
        </p:scale>
        <p:origin x="228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784A08-C923-D649-AE96-EB152C7E3C16}" type="datetimeFigureOut">
              <a:rPr lang="en-US" smtClean="0"/>
              <a:pPr/>
              <a:t>2/2/23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3FD7FD-3AC8-D445-8BEF-D174A17870CA}" type="slidenum">
              <a:rPr lang="en-US" smtClean="0"/>
              <a:pPr/>
              <a:t>‹#›</a:t>
            </a:fld>
            <a:endParaRPr lang="en-US"/>
          </a:p>
        </p:txBody>
      </p:sp>
    </p:spTree>
    <p:extLst>
      <p:ext uri="{BB962C8B-B14F-4D97-AF65-F5344CB8AC3E}">
        <p14:creationId xmlns:p14="http://schemas.microsoft.com/office/powerpoint/2010/main" val="31668639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01">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85800" y="4191000"/>
            <a:ext cx="7772400" cy="1524000"/>
          </a:xfrm>
          <a:prstGeom prst="rect">
            <a:avLst/>
          </a:prstGeom>
        </p:spPr>
        <p:txBody>
          <a:bodyPr vert="horz"/>
          <a:lstStyle>
            <a:lvl1pPr>
              <a:defRPr/>
            </a:lvl1pPr>
          </a:lstStyle>
          <a:p>
            <a:r>
              <a:rPr lang="en-US" dirty="0"/>
              <a:t>CLICK HERE</a:t>
            </a:r>
            <a:br>
              <a:rPr lang="en-US" dirty="0"/>
            </a:br>
            <a:r>
              <a:rPr lang="en-US" dirty="0"/>
              <a:t>TO ADD TITLE</a:t>
            </a:r>
          </a:p>
        </p:txBody>
      </p:sp>
      <p:pic>
        <p:nvPicPr>
          <p:cNvPr id="6" name="Picture 5" descr="CAMPUS.CofC.1911_PPT.jpg"/>
          <p:cNvPicPr>
            <a:picLocks noChangeAspect="1"/>
          </p:cNvPicPr>
          <p:nvPr userDrawn="1"/>
        </p:nvPicPr>
        <p:blipFill>
          <a:blip r:embed="rId2" cstate="print"/>
          <a:srcRect/>
          <a:stretch>
            <a:fillRect/>
          </a:stretch>
        </p:blipFill>
        <p:spPr>
          <a:xfrm>
            <a:off x="0" y="228600"/>
            <a:ext cx="9144000" cy="35814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l_Bulle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457200" y="1295400"/>
            <a:ext cx="8229600" cy="5105400"/>
          </a:xfrm>
          <a:prstGeom prst="rect">
            <a:avLst/>
          </a:prstGeom>
        </p:spPr>
        <p:txBody>
          <a:bodyPr vert="horz"/>
          <a:lstStyle>
            <a:lvl1pPr>
              <a:tabLst>
                <a:tab pos="349250" algn="l"/>
              </a:tabLst>
              <a:defRPr baseline="0"/>
            </a:lvl1pPr>
          </a:lstStyle>
          <a:p>
            <a:pPr lvl="0"/>
            <a:r>
              <a:rPr lang="en-US" dirty="0"/>
              <a:t>1 Column text here</a:t>
            </a:r>
          </a:p>
          <a:p>
            <a:pPr lvl="1"/>
            <a:r>
              <a:rPr lang="en-US" dirty="0"/>
              <a:t>Second level</a:t>
            </a:r>
          </a:p>
          <a:p>
            <a:pPr lvl="2"/>
            <a:r>
              <a:rPr lang="en-US" dirty="0"/>
              <a:t>Third level</a:t>
            </a:r>
          </a:p>
        </p:txBody>
      </p:sp>
      <p:sp>
        <p:nvSpPr>
          <p:cNvPr id="2" name="Title 1"/>
          <p:cNvSpPr>
            <a:spLocks noGrp="1"/>
          </p:cNvSpPr>
          <p:nvPr>
            <p:ph type="title" hasCustomPrompt="1"/>
          </p:nvPr>
        </p:nvSpPr>
        <p:spPr>
          <a:xfrm>
            <a:off x="457200" y="274638"/>
            <a:ext cx="8229600" cy="1020762"/>
          </a:xfrm>
          <a:prstGeom prst="rect">
            <a:avLst/>
          </a:prstGeom>
        </p:spPr>
        <p:txBody>
          <a:bodyPr vert="horz"/>
          <a:lstStyle>
            <a:lvl1pPr>
              <a:defRPr sz="3600" baseline="0"/>
            </a:lvl1pPr>
          </a:lstStyle>
          <a:p>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Col_Bulle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457200" y="1295400"/>
            <a:ext cx="3886200" cy="4876800"/>
          </a:xfrm>
          <a:prstGeom prst="rect">
            <a:avLst/>
          </a:prstGeom>
        </p:spPr>
        <p:txBody>
          <a:bodyPr vert="horz" numCol="1"/>
          <a:lstStyle>
            <a:lvl1pPr>
              <a:tabLst>
                <a:tab pos="349250" algn="l"/>
              </a:tabLst>
              <a:defRPr baseline="0"/>
            </a:lvl1pPr>
            <a:lvl2pPr>
              <a:defRPr/>
            </a:lvl2pPr>
            <a:lvl3pPr>
              <a:defRPr/>
            </a:lvl3pPr>
            <a:lvl4pPr>
              <a:buNone/>
              <a:defRPr/>
            </a:lvl4pPr>
            <a:lvl5pPr>
              <a:buNone/>
              <a:defRPr/>
            </a:lvl5pPr>
          </a:lstStyle>
          <a:p>
            <a:pPr lvl="0"/>
            <a:r>
              <a:rPr lang="en-US" dirty="0"/>
              <a:t>2 Column text here</a:t>
            </a:r>
          </a:p>
          <a:p>
            <a:pPr lvl="1"/>
            <a:r>
              <a:rPr lang="en-US" dirty="0"/>
              <a:t>Second level</a:t>
            </a:r>
          </a:p>
          <a:p>
            <a:pPr lvl="2"/>
            <a:r>
              <a:rPr lang="en-US" dirty="0"/>
              <a:t>Third level</a:t>
            </a:r>
          </a:p>
        </p:txBody>
      </p:sp>
      <p:sp>
        <p:nvSpPr>
          <p:cNvPr id="4" name="Title 3"/>
          <p:cNvSpPr>
            <a:spLocks noGrp="1"/>
          </p:cNvSpPr>
          <p:nvPr>
            <p:ph type="title" hasCustomPrompt="1"/>
          </p:nvPr>
        </p:nvSpPr>
        <p:spPr>
          <a:xfrm>
            <a:off x="457200" y="274638"/>
            <a:ext cx="8229600" cy="1020762"/>
          </a:xfrm>
          <a:prstGeom prst="rect">
            <a:avLst/>
          </a:prstGeom>
        </p:spPr>
        <p:txBody>
          <a:bodyPr/>
          <a:lstStyle>
            <a:lvl1pPr>
              <a:defRPr sz="3600" baseline="0"/>
            </a:lvl1pPr>
          </a:lstStyle>
          <a:p>
            <a:r>
              <a:rPr lang="en-US" dirty="0"/>
              <a:t>CLICK HERE TO ADD TITLE</a:t>
            </a:r>
          </a:p>
        </p:txBody>
      </p:sp>
      <p:sp>
        <p:nvSpPr>
          <p:cNvPr id="5" name="Content Placeholder 2"/>
          <p:cNvSpPr>
            <a:spLocks noGrp="1"/>
          </p:cNvSpPr>
          <p:nvPr>
            <p:ph idx="10" hasCustomPrompt="1"/>
          </p:nvPr>
        </p:nvSpPr>
        <p:spPr>
          <a:xfrm>
            <a:off x="4800600" y="1295400"/>
            <a:ext cx="3886200" cy="4876800"/>
          </a:xfrm>
          <a:prstGeom prst="rect">
            <a:avLst/>
          </a:prstGeom>
        </p:spPr>
        <p:txBody>
          <a:bodyPr vert="horz" numCol="1"/>
          <a:lstStyle>
            <a:lvl1pPr>
              <a:tabLst>
                <a:tab pos="349250" algn="l"/>
              </a:tabLst>
              <a:defRPr baseline="0"/>
            </a:lvl1pPr>
            <a:lvl2pPr>
              <a:defRPr/>
            </a:lvl2pPr>
            <a:lvl3pPr>
              <a:defRPr/>
            </a:lvl3pPr>
            <a:lvl4pPr>
              <a:buNone/>
              <a:defRPr/>
            </a:lvl4pPr>
            <a:lvl5pPr>
              <a:buNone/>
              <a:defRPr/>
            </a:lvl5pPr>
          </a:lstStyle>
          <a:p>
            <a:pPr lvl="0"/>
            <a:r>
              <a:rPr lang="en-US" dirty="0"/>
              <a:t>2 Column text here</a:t>
            </a:r>
          </a:p>
          <a:p>
            <a:pPr lvl="1"/>
            <a:r>
              <a:rPr lang="en-US" dirty="0"/>
              <a:t>Second level</a:t>
            </a:r>
          </a:p>
          <a:p>
            <a:pPr lvl="2"/>
            <a:r>
              <a:rPr lang="en-US" dirty="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Col_Bullet_wGraphic">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1676400" y="1447800"/>
            <a:ext cx="7010400" cy="4495800"/>
          </a:xfrm>
          <a:prstGeom prst="rect">
            <a:avLst/>
          </a:prstGeom>
        </p:spPr>
        <p:txBody>
          <a:bodyPr vert="horz"/>
          <a:lstStyle>
            <a:lvl1pPr>
              <a:tabLst>
                <a:tab pos="349250" algn="l"/>
              </a:tabLst>
              <a:defRPr baseline="0"/>
            </a:lvl1pPr>
          </a:lstStyle>
          <a:p>
            <a:pPr lvl="0"/>
            <a:r>
              <a:rPr lang="en-US" dirty="0"/>
              <a:t>1 Column text here</a:t>
            </a:r>
          </a:p>
          <a:p>
            <a:pPr lvl="1"/>
            <a:r>
              <a:rPr lang="en-US" dirty="0"/>
              <a:t>Second level</a:t>
            </a:r>
          </a:p>
          <a:p>
            <a:pPr lvl="2"/>
            <a:r>
              <a:rPr lang="en-US" dirty="0"/>
              <a:t>Third level</a:t>
            </a:r>
          </a:p>
        </p:txBody>
      </p:sp>
      <p:sp>
        <p:nvSpPr>
          <p:cNvPr id="2" name="Title 1"/>
          <p:cNvSpPr>
            <a:spLocks noGrp="1"/>
          </p:cNvSpPr>
          <p:nvPr>
            <p:ph type="title" hasCustomPrompt="1"/>
          </p:nvPr>
        </p:nvSpPr>
        <p:spPr>
          <a:xfrm>
            <a:off x="1676400" y="274638"/>
            <a:ext cx="7010400" cy="1173162"/>
          </a:xfrm>
          <a:prstGeom prst="rect">
            <a:avLst/>
          </a:prstGeom>
        </p:spPr>
        <p:txBody>
          <a:bodyPr vert="horz"/>
          <a:lstStyle>
            <a:lvl1pPr>
              <a:defRPr sz="3600" baseline="0"/>
            </a:lvl1pPr>
          </a:lstStyle>
          <a:p>
            <a:r>
              <a:rPr lang="en-US" dirty="0"/>
              <a:t>CLICK HERE TO ADD TITLE</a:t>
            </a:r>
          </a:p>
        </p:txBody>
      </p:sp>
      <p:pic>
        <p:nvPicPr>
          <p:cNvPr id="7" name="Picture 6" descr="CAMPUS.1911.226_PPT.jpg"/>
          <p:cNvPicPr>
            <a:picLocks noChangeAspect="1"/>
          </p:cNvPicPr>
          <p:nvPr userDrawn="1"/>
        </p:nvPicPr>
        <p:blipFill>
          <a:blip r:embed="rId2" cstate="print"/>
          <a:stretch>
            <a:fillRect/>
          </a:stretch>
        </p:blipFill>
        <p:spPr>
          <a:xfrm>
            <a:off x="152401" y="1877568"/>
            <a:ext cx="1399032" cy="1399032"/>
          </a:xfrm>
          <a:prstGeom prst="rect">
            <a:avLst/>
          </a:prstGeom>
        </p:spPr>
      </p:pic>
      <p:pic>
        <p:nvPicPr>
          <p:cNvPr id="9" name="Picture 8" descr="blondegirl150x150.jpg"/>
          <p:cNvPicPr>
            <a:picLocks noChangeAspect="1"/>
          </p:cNvPicPr>
          <p:nvPr userDrawn="1"/>
        </p:nvPicPr>
        <p:blipFill>
          <a:blip r:embed="rId3" cstate="print"/>
          <a:stretch>
            <a:fillRect/>
          </a:stretch>
        </p:blipFill>
        <p:spPr>
          <a:xfrm>
            <a:off x="152401" y="338137"/>
            <a:ext cx="1414463" cy="1414463"/>
          </a:xfrm>
          <a:prstGeom prst="rect">
            <a:avLst/>
          </a:prstGeom>
        </p:spPr>
      </p:pic>
      <p:pic>
        <p:nvPicPr>
          <p:cNvPr id="10" name="Picture 9" descr="CHASS.BrookinsStudent.0071_PPT.jpg"/>
          <p:cNvPicPr>
            <a:picLocks noChangeAspect="1"/>
          </p:cNvPicPr>
          <p:nvPr userDrawn="1"/>
        </p:nvPicPr>
        <p:blipFill>
          <a:blip r:embed="rId4" cstate="print"/>
          <a:stretch>
            <a:fillRect/>
          </a:stretch>
        </p:blipFill>
        <p:spPr>
          <a:xfrm>
            <a:off x="152401" y="3387852"/>
            <a:ext cx="1412748" cy="1412748"/>
          </a:xfrm>
          <a:prstGeom prst="rect">
            <a:avLst/>
          </a:prstGeom>
        </p:spPr>
      </p:pic>
      <p:pic>
        <p:nvPicPr>
          <p:cNvPr id="12" name="Picture 11" descr="150x1501911.jpg"/>
          <p:cNvPicPr>
            <a:picLocks noChangeAspect="1"/>
          </p:cNvPicPr>
          <p:nvPr userDrawn="1"/>
        </p:nvPicPr>
        <p:blipFill>
          <a:blip r:embed="rId5" cstate="print"/>
          <a:stretch>
            <a:fillRect/>
          </a:stretch>
        </p:blipFill>
        <p:spPr>
          <a:xfrm>
            <a:off x="150686" y="4910137"/>
            <a:ext cx="1414463" cy="14144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_Bullet_wGraphic">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1676400" y="1295400"/>
            <a:ext cx="3352800" cy="4495800"/>
          </a:xfrm>
          <a:prstGeom prst="rect">
            <a:avLst/>
          </a:prstGeom>
        </p:spPr>
        <p:txBody>
          <a:bodyPr vert="horz" numCol="1"/>
          <a:lstStyle>
            <a:lvl1pPr>
              <a:tabLst>
                <a:tab pos="349250" algn="l"/>
              </a:tabLst>
              <a:defRPr baseline="0"/>
            </a:lvl1pPr>
          </a:lstStyle>
          <a:p>
            <a:pPr lvl="0"/>
            <a:r>
              <a:rPr lang="en-US" dirty="0"/>
              <a:t>2 Column text here</a:t>
            </a:r>
          </a:p>
          <a:p>
            <a:pPr lvl="1"/>
            <a:r>
              <a:rPr lang="en-US" dirty="0"/>
              <a:t>Second level</a:t>
            </a:r>
          </a:p>
          <a:p>
            <a:pPr lvl="2"/>
            <a:r>
              <a:rPr lang="en-US" dirty="0"/>
              <a:t>Third level</a:t>
            </a:r>
          </a:p>
        </p:txBody>
      </p:sp>
      <p:sp>
        <p:nvSpPr>
          <p:cNvPr id="2" name="Title 1"/>
          <p:cNvSpPr>
            <a:spLocks noGrp="1"/>
          </p:cNvSpPr>
          <p:nvPr>
            <p:ph type="title" hasCustomPrompt="1"/>
          </p:nvPr>
        </p:nvSpPr>
        <p:spPr>
          <a:xfrm>
            <a:off x="1676400" y="274638"/>
            <a:ext cx="7010400" cy="868362"/>
          </a:xfrm>
          <a:prstGeom prst="rect">
            <a:avLst/>
          </a:prstGeom>
        </p:spPr>
        <p:txBody>
          <a:bodyPr vert="horz"/>
          <a:lstStyle>
            <a:lvl1pPr>
              <a:defRPr sz="3600"/>
            </a:lvl1pPr>
          </a:lstStyle>
          <a:p>
            <a:r>
              <a:rPr lang="en-US" dirty="0"/>
              <a:t>CLICK HERE TO ADD TITLE</a:t>
            </a:r>
          </a:p>
        </p:txBody>
      </p:sp>
      <p:sp>
        <p:nvSpPr>
          <p:cNvPr id="9" name="Content Placeholder 2"/>
          <p:cNvSpPr>
            <a:spLocks noGrp="1"/>
          </p:cNvSpPr>
          <p:nvPr>
            <p:ph idx="10" hasCustomPrompt="1"/>
          </p:nvPr>
        </p:nvSpPr>
        <p:spPr>
          <a:xfrm>
            <a:off x="5334000" y="1295400"/>
            <a:ext cx="3352800" cy="4495800"/>
          </a:xfrm>
          <a:prstGeom prst="rect">
            <a:avLst/>
          </a:prstGeom>
        </p:spPr>
        <p:txBody>
          <a:bodyPr vert="horz" numCol="1"/>
          <a:lstStyle>
            <a:lvl1pPr>
              <a:tabLst>
                <a:tab pos="349250" algn="l"/>
              </a:tabLst>
              <a:defRPr baseline="0"/>
            </a:lvl1pPr>
          </a:lstStyle>
          <a:p>
            <a:pPr lvl="0"/>
            <a:r>
              <a:rPr lang="en-US" dirty="0"/>
              <a:t>2 Column text here</a:t>
            </a:r>
          </a:p>
          <a:p>
            <a:pPr lvl="1"/>
            <a:r>
              <a:rPr lang="en-US" dirty="0"/>
              <a:t>Second level</a:t>
            </a:r>
          </a:p>
          <a:p>
            <a:pPr lvl="2"/>
            <a:r>
              <a:rPr lang="en-US" dirty="0"/>
              <a:t>Third level</a:t>
            </a:r>
          </a:p>
        </p:txBody>
      </p:sp>
      <p:pic>
        <p:nvPicPr>
          <p:cNvPr id="13" name="Picture 12" descr="CAMPUS.CofC.191_PPT.jpg"/>
          <p:cNvPicPr>
            <a:picLocks noChangeAspect="1"/>
          </p:cNvPicPr>
          <p:nvPr userDrawn="1"/>
        </p:nvPicPr>
        <p:blipFill>
          <a:blip r:embed="rId2" cstate="print"/>
          <a:stretch>
            <a:fillRect/>
          </a:stretch>
        </p:blipFill>
        <p:spPr>
          <a:xfrm>
            <a:off x="166116" y="1877567"/>
            <a:ext cx="1399032" cy="1399032"/>
          </a:xfrm>
          <a:prstGeom prst="rect">
            <a:avLst/>
          </a:prstGeom>
        </p:spPr>
      </p:pic>
      <p:pic>
        <p:nvPicPr>
          <p:cNvPr id="14" name="Picture 13" descr="CHASS.McCorkleStudent.316_PPT.jpg"/>
          <p:cNvPicPr>
            <a:picLocks noChangeAspect="1"/>
          </p:cNvPicPr>
          <p:nvPr userDrawn="1"/>
        </p:nvPicPr>
        <p:blipFill>
          <a:blip r:embed="rId3" cstate="print"/>
          <a:stretch>
            <a:fillRect/>
          </a:stretch>
        </p:blipFill>
        <p:spPr>
          <a:xfrm>
            <a:off x="167831" y="3387851"/>
            <a:ext cx="1412748" cy="1412748"/>
          </a:xfrm>
          <a:prstGeom prst="rect">
            <a:avLst/>
          </a:prstGeom>
        </p:spPr>
      </p:pic>
      <p:pic>
        <p:nvPicPr>
          <p:cNvPr id="15" name="Picture 14" descr="CHASS.Taliaferro.0362_PPT.jpg"/>
          <p:cNvPicPr>
            <a:picLocks noChangeAspect="1"/>
          </p:cNvPicPr>
          <p:nvPr userDrawn="1"/>
        </p:nvPicPr>
        <p:blipFill>
          <a:blip r:embed="rId4" cstate="print"/>
          <a:stretch>
            <a:fillRect/>
          </a:stretch>
        </p:blipFill>
        <p:spPr>
          <a:xfrm>
            <a:off x="152400" y="338136"/>
            <a:ext cx="1412748" cy="1412748"/>
          </a:xfrm>
          <a:prstGeom prst="rect">
            <a:avLst/>
          </a:prstGeom>
        </p:spPr>
      </p:pic>
      <p:pic>
        <p:nvPicPr>
          <p:cNvPr id="16" name="Picture 15" descr="tompkins150x150.jpg"/>
          <p:cNvPicPr>
            <a:picLocks noChangeAspect="1"/>
          </p:cNvPicPr>
          <p:nvPr userDrawn="1"/>
        </p:nvPicPr>
        <p:blipFill>
          <a:blip r:embed="rId5" cstate="print"/>
          <a:stretch>
            <a:fillRect/>
          </a:stretch>
        </p:blipFill>
        <p:spPr>
          <a:xfrm>
            <a:off x="166116" y="4910137"/>
            <a:ext cx="1414463" cy="141446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Col_Block">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457200" y="1295400"/>
            <a:ext cx="8229600" cy="4876800"/>
          </a:xfrm>
          <a:prstGeom prst="rect">
            <a:avLst/>
          </a:prstGeom>
        </p:spPr>
        <p:txBody>
          <a:bodyPr vert="horz"/>
          <a:lstStyle>
            <a:lvl1pPr marL="0" indent="6350">
              <a:buFontTx/>
              <a:buNone/>
              <a:tabLst/>
              <a:defRPr baseline="0"/>
            </a:lvl1pPr>
          </a:lstStyle>
          <a:p>
            <a:pPr lvl="0"/>
            <a:r>
              <a:rPr lang="en-US" dirty="0"/>
              <a:t>1 Column text here</a:t>
            </a:r>
          </a:p>
        </p:txBody>
      </p:sp>
      <p:sp>
        <p:nvSpPr>
          <p:cNvPr id="2" name="Title 1"/>
          <p:cNvSpPr>
            <a:spLocks noGrp="1"/>
          </p:cNvSpPr>
          <p:nvPr>
            <p:ph type="title" hasCustomPrompt="1"/>
          </p:nvPr>
        </p:nvSpPr>
        <p:spPr>
          <a:xfrm>
            <a:off x="457200" y="274638"/>
            <a:ext cx="8229600" cy="1020762"/>
          </a:xfrm>
          <a:prstGeom prst="rect">
            <a:avLst/>
          </a:prstGeom>
        </p:spPr>
        <p:txBody>
          <a:bodyPr vert="horz"/>
          <a:lstStyle>
            <a:lvl1pPr>
              <a:defRPr sz="3600"/>
            </a:lvl1pPr>
          </a:lstStyle>
          <a:p>
            <a:r>
              <a:rPr lang="en-US" dirty="0"/>
              <a:t>CLICK HERE TO ADD 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Col_Bullet_wStudent">
    <p:spTree>
      <p:nvGrpSpPr>
        <p:cNvPr id="1" name=""/>
        <p:cNvGrpSpPr/>
        <p:nvPr/>
      </p:nvGrpSpPr>
      <p:grpSpPr>
        <a:xfrm>
          <a:off x="0" y="0"/>
          <a:ext cx="0" cy="0"/>
          <a:chOff x="0" y="0"/>
          <a:chExt cx="0" cy="0"/>
        </a:xfrm>
      </p:grpSpPr>
      <p:pic>
        <p:nvPicPr>
          <p:cNvPr id="11" name="Picture 10" descr="CHASS.HobbsStudent.0137_PPT.jpg"/>
          <p:cNvPicPr>
            <a:picLocks noChangeAspect="1"/>
          </p:cNvPicPr>
          <p:nvPr userDrawn="1"/>
        </p:nvPicPr>
        <p:blipFill>
          <a:blip r:embed="rId2" cstate="print"/>
          <a:srcRect/>
          <a:stretch>
            <a:fillRect/>
          </a:stretch>
        </p:blipFill>
        <p:spPr>
          <a:xfrm>
            <a:off x="0" y="0"/>
            <a:ext cx="3810000" cy="6858000"/>
          </a:xfrm>
          <a:prstGeom prst="rect">
            <a:avLst/>
          </a:prstGeom>
        </p:spPr>
      </p:pic>
      <p:sp>
        <p:nvSpPr>
          <p:cNvPr id="5" name="Content Placeholder 2"/>
          <p:cNvSpPr>
            <a:spLocks noGrp="1"/>
          </p:cNvSpPr>
          <p:nvPr>
            <p:ph idx="10" hasCustomPrompt="1"/>
          </p:nvPr>
        </p:nvSpPr>
        <p:spPr>
          <a:xfrm>
            <a:off x="3962400" y="1524000"/>
            <a:ext cx="4724400" cy="4800600"/>
          </a:xfrm>
          <a:prstGeom prst="rect">
            <a:avLst/>
          </a:prstGeom>
        </p:spPr>
        <p:txBody>
          <a:bodyPr vert="horz" numCol="1"/>
          <a:lstStyle>
            <a:lvl1pPr>
              <a:tabLst>
                <a:tab pos="349250" algn="l"/>
              </a:tabLst>
              <a:defRPr baseline="0"/>
            </a:lvl1pPr>
            <a:lvl2pPr>
              <a:defRPr/>
            </a:lvl2pPr>
            <a:lvl3pPr>
              <a:defRPr/>
            </a:lvl3pPr>
            <a:lvl4pPr>
              <a:buNone/>
              <a:defRPr/>
            </a:lvl4pPr>
            <a:lvl5pPr>
              <a:buNone/>
              <a:defRPr/>
            </a:lvl5pPr>
          </a:lstStyle>
          <a:p>
            <a:pPr lvl="0"/>
            <a:r>
              <a:rPr lang="en-US" dirty="0"/>
              <a:t>2 Column text here</a:t>
            </a:r>
          </a:p>
          <a:p>
            <a:pPr lvl="1"/>
            <a:r>
              <a:rPr lang="en-US" dirty="0"/>
              <a:t>Second level</a:t>
            </a:r>
          </a:p>
          <a:p>
            <a:pPr lvl="2"/>
            <a:r>
              <a:rPr lang="en-US" dirty="0"/>
              <a:t>Third level</a:t>
            </a:r>
          </a:p>
        </p:txBody>
      </p:sp>
      <p:sp>
        <p:nvSpPr>
          <p:cNvPr id="6" name="Rectangle 5"/>
          <p:cNvSpPr/>
          <p:nvPr userDrawn="1"/>
        </p:nvSpPr>
        <p:spPr>
          <a:xfrm>
            <a:off x="0" y="0"/>
            <a:ext cx="9144000" cy="228600"/>
          </a:xfrm>
          <a:prstGeom prst="rect">
            <a:avLst/>
          </a:prstGeom>
          <a:solidFill>
            <a:srgbClr val="CC0000"/>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7" name="Picture 6" descr="NCSUbrickLetters-WHT.eps"/>
          <p:cNvPicPr>
            <a:picLocks noChangeAspect="1"/>
          </p:cNvPicPr>
          <p:nvPr userDrawn="1"/>
        </p:nvPicPr>
        <p:blipFill>
          <a:blip r:embed="rId3" cstate="print"/>
          <a:stretch>
            <a:fillRect/>
          </a:stretch>
        </p:blipFill>
        <p:spPr>
          <a:xfrm>
            <a:off x="152400" y="44450"/>
            <a:ext cx="1447800" cy="121142"/>
          </a:xfrm>
          <a:prstGeom prst="rect">
            <a:avLst/>
          </a:prstGeom>
        </p:spPr>
      </p:pic>
      <p:sp>
        <p:nvSpPr>
          <p:cNvPr id="9" name="Title 1"/>
          <p:cNvSpPr>
            <a:spLocks noGrp="1"/>
          </p:cNvSpPr>
          <p:nvPr>
            <p:ph type="title" hasCustomPrompt="1"/>
          </p:nvPr>
        </p:nvSpPr>
        <p:spPr>
          <a:xfrm>
            <a:off x="3962400" y="274638"/>
            <a:ext cx="4724400" cy="1249362"/>
          </a:xfrm>
          <a:prstGeom prst="rect">
            <a:avLst/>
          </a:prstGeom>
        </p:spPr>
        <p:txBody>
          <a:bodyPr vert="horz"/>
          <a:lstStyle>
            <a:lvl1pPr>
              <a:defRPr sz="3600"/>
            </a:lvl1pPr>
          </a:lstStyle>
          <a:p>
            <a:r>
              <a:rPr lang="en-US" dirty="0"/>
              <a:t>CLICK HERE</a:t>
            </a:r>
            <a:br>
              <a:rPr lang="en-US" dirty="0"/>
            </a:br>
            <a:r>
              <a:rPr lang="en-US" dirty="0"/>
              <a:t>TO ADD TITLE</a:t>
            </a:r>
          </a:p>
        </p:txBody>
      </p:sp>
      <p:pic>
        <p:nvPicPr>
          <p:cNvPr id="8" name="Picture 7" descr="CHASScolor.jpg"/>
          <p:cNvPicPr>
            <a:picLocks noChangeAspect="1"/>
          </p:cNvPicPr>
          <p:nvPr userDrawn="1"/>
        </p:nvPicPr>
        <p:blipFill>
          <a:blip r:embed="rId4" cstate="print"/>
          <a:stretch>
            <a:fillRect/>
          </a:stretch>
        </p:blipFill>
        <p:spPr>
          <a:xfrm>
            <a:off x="7772400" y="6072982"/>
            <a:ext cx="1179576" cy="64435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_No Tex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02">
    <p:spTree>
      <p:nvGrpSpPr>
        <p:cNvPr id="1" name=""/>
        <p:cNvGrpSpPr/>
        <p:nvPr/>
      </p:nvGrpSpPr>
      <p:grpSpPr>
        <a:xfrm>
          <a:off x="0" y="0"/>
          <a:ext cx="0" cy="0"/>
          <a:chOff x="0" y="0"/>
          <a:chExt cx="0" cy="0"/>
        </a:xfrm>
      </p:grpSpPr>
      <p:pic>
        <p:nvPicPr>
          <p:cNvPr id="5" name="Picture 4" descr="CHASS.Harwood.0241_PPT.jpg"/>
          <p:cNvPicPr>
            <a:picLocks noChangeAspect="1"/>
          </p:cNvPicPr>
          <p:nvPr userDrawn="1"/>
        </p:nvPicPr>
        <p:blipFill>
          <a:blip r:embed="rId2" cstate="print">
            <a:lum/>
          </a:blip>
          <a:srcRect/>
          <a:stretch>
            <a:fillRect/>
          </a:stretch>
        </p:blipFill>
        <p:spPr>
          <a:xfrm>
            <a:off x="0" y="228600"/>
            <a:ext cx="9144000" cy="4267200"/>
          </a:xfrm>
          <a:prstGeom prst="rect">
            <a:avLst/>
          </a:prstGeom>
        </p:spPr>
      </p:pic>
      <p:sp>
        <p:nvSpPr>
          <p:cNvPr id="3" name="Title 1"/>
          <p:cNvSpPr>
            <a:spLocks noGrp="1"/>
          </p:cNvSpPr>
          <p:nvPr>
            <p:ph type="ctrTitle" hasCustomPrompt="1"/>
          </p:nvPr>
        </p:nvSpPr>
        <p:spPr>
          <a:xfrm>
            <a:off x="685800" y="4724400"/>
            <a:ext cx="7772400" cy="1524000"/>
          </a:xfrm>
          <a:prstGeom prst="rect">
            <a:avLst/>
          </a:prstGeom>
        </p:spPr>
        <p:txBody>
          <a:bodyPr vert="horz"/>
          <a:lstStyle>
            <a:lvl1pPr>
              <a:defRPr/>
            </a:lvl1pPr>
          </a:lstStyle>
          <a:p>
            <a:r>
              <a:rPr lang="en-US" dirty="0"/>
              <a:t>CLICK HERE</a:t>
            </a:r>
            <a:br>
              <a:rPr lang="en-US" dirty="0"/>
            </a:br>
            <a:r>
              <a:rPr lang="en-US" dirty="0"/>
              <a:t>TO ADD TITLE</a:t>
            </a:r>
          </a:p>
        </p:txBody>
      </p:sp>
      <p:sp>
        <p:nvSpPr>
          <p:cNvPr id="6" name="Rectangle 5"/>
          <p:cNvSpPr/>
          <p:nvPr userDrawn="1"/>
        </p:nvSpPr>
        <p:spPr>
          <a:xfrm>
            <a:off x="0" y="0"/>
            <a:ext cx="9144000" cy="228600"/>
          </a:xfrm>
          <a:prstGeom prst="rect">
            <a:avLst/>
          </a:prstGeom>
          <a:solidFill>
            <a:srgbClr val="CC0000"/>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7" name="Picture 6" descr="NCSUbrickLetters-WHT.eps"/>
          <p:cNvPicPr>
            <a:picLocks noChangeAspect="1"/>
          </p:cNvPicPr>
          <p:nvPr userDrawn="1"/>
        </p:nvPicPr>
        <p:blipFill>
          <a:blip r:embed="rId3" cstate="print"/>
          <a:stretch>
            <a:fillRect/>
          </a:stretch>
        </p:blipFill>
        <p:spPr>
          <a:xfrm>
            <a:off x="152400" y="44450"/>
            <a:ext cx="1447800" cy="1211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0"/>
            <a:ext cx="9144000" cy="228600"/>
          </a:xfrm>
          <a:prstGeom prst="rect">
            <a:avLst/>
          </a:prstGeom>
          <a:solidFill>
            <a:srgbClr val="CC0000"/>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descr="NCSUbrickLetters-WHT.eps"/>
          <p:cNvPicPr>
            <a:picLocks noChangeAspect="1"/>
          </p:cNvPicPr>
          <p:nvPr userDrawn="1"/>
        </p:nvPicPr>
        <p:blipFill>
          <a:blip r:embed="rId11"/>
          <a:stretch>
            <a:fillRect/>
          </a:stretch>
        </p:blipFill>
        <p:spPr>
          <a:xfrm>
            <a:off x="152400" y="44450"/>
            <a:ext cx="1447800" cy="121142"/>
          </a:xfrm>
          <a:prstGeom prst="rect">
            <a:avLst/>
          </a:prstGeom>
        </p:spPr>
      </p:pic>
      <p:pic>
        <p:nvPicPr>
          <p:cNvPr id="1027" name="Picture 3" descr="C:\Documents and Settings\secoe\Desktop\DepartmentLogos\socialwork.gif"/>
          <p:cNvPicPr>
            <a:picLocks noChangeAspect="1" noChangeArrowheads="1"/>
          </p:cNvPicPr>
          <p:nvPr userDrawn="1"/>
        </p:nvPicPr>
        <p:blipFill>
          <a:blip r:embed="rId12"/>
          <a:srcRect/>
          <a:stretch>
            <a:fillRect/>
          </a:stretch>
        </p:blipFill>
        <p:spPr bwMode="auto">
          <a:xfrm>
            <a:off x="152400" y="6477000"/>
            <a:ext cx="3524250" cy="263222"/>
          </a:xfrm>
          <a:prstGeom prst="rect">
            <a:avLst/>
          </a:prstGeom>
          <a:noFill/>
        </p:spPr>
      </p:pic>
      <p:pic>
        <p:nvPicPr>
          <p:cNvPr id="7" name="Picture 6" descr="CHASScolor.jpg"/>
          <p:cNvPicPr>
            <a:picLocks noChangeAspect="1"/>
          </p:cNvPicPr>
          <p:nvPr userDrawn="1"/>
        </p:nvPicPr>
        <p:blipFill>
          <a:blip r:embed="rId13" cstate="print"/>
          <a:stretch>
            <a:fillRect/>
          </a:stretch>
        </p:blipFill>
        <p:spPr>
          <a:xfrm>
            <a:off x="7772400" y="6072982"/>
            <a:ext cx="1179576" cy="64435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BSW Field Internship:</a:t>
            </a:r>
            <a:br>
              <a:rPr lang="en-US" dirty="0"/>
            </a:br>
            <a:r>
              <a:rPr lang="en-US" dirty="0"/>
              <a:t>Here’s what to expect</a:t>
            </a:r>
          </a:p>
        </p:txBody>
      </p:sp>
    </p:spTree>
    <p:extLst>
      <p:ext uri="{BB962C8B-B14F-4D97-AF65-F5344CB8AC3E}">
        <p14:creationId xmlns:p14="http://schemas.microsoft.com/office/powerpoint/2010/main" val="69714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00600"/>
          </a:xfrm>
        </p:spPr>
        <p:txBody>
          <a:bodyPr/>
          <a:lstStyle/>
          <a:p>
            <a:pPr marL="0" indent="0">
              <a:buNone/>
            </a:pPr>
            <a:r>
              <a:rPr lang="en-US" dirty="0"/>
              <a:t>When you are in SW 480, we cover all the bases so you are not on your own for the agency choice decision, the interview, and beginning Field Internship the next semester.</a:t>
            </a:r>
          </a:p>
        </p:txBody>
      </p:sp>
      <p:sp>
        <p:nvSpPr>
          <p:cNvPr id="3" name="Title 2"/>
          <p:cNvSpPr>
            <a:spLocks noGrp="1"/>
          </p:cNvSpPr>
          <p:nvPr>
            <p:ph type="title"/>
          </p:nvPr>
        </p:nvSpPr>
        <p:spPr>
          <a:xfrm>
            <a:off x="457200" y="609600"/>
            <a:ext cx="8229600" cy="685800"/>
          </a:xfrm>
        </p:spPr>
        <p:txBody>
          <a:bodyPr/>
          <a:lstStyle/>
          <a:p>
            <a:r>
              <a:rPr lang="en-US" dirty="0"/>
              <a:t>Making the Match</a:t>
            </a:r>
          </a:p>
        </p:txBody>
      </p:sp>
      <p:pic>
        <p:nvPicPr>
          <p:cNvPr id="4" name="Picture 3" descr="Test para Saber Si Estas Listo Para Iniciar tu Negocio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3657600"/>
            <a:ext cx="2695575" cy="3048000"/>
          </a:xfrm>
          <a:prstGeom prst="rect">
            <a:avLst/>
          </a:prstGeom>
        </p:spPr>
      </p:pic>
    </p:spTree>
    <p:extLst>
      <p:ext uri="{BB962C8B-B14F-4D97-AF65-F5344CB8AC3E}">
        <p14:creationId xmlns:p14="http://schemas.microsoft.com/office/powerpoint/2010/main" val="116310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00600"/>
          </a:xfrm>
        </p:spPr>
        <p:txBody>
          <a:bodyPr/>
          <a:lstStyle/>
          <a:p>
            <a:pPr marL="0" indent="0">
              <a:buNone/>
            </a:pPr>
            <a:r>
              <a:rPr lang="en-US" sz="2800" dirty="0"/>
              <a:t>Before you start your internship, you will have a Field Orientation with your entire cohort. This covers the basics:</a:t>
            </a:r>
          </a:p>
          <a:p>
            <a:r>
              <a:rPr lang="en-US" sz="2800" dirty="0"/>
              <a:t>Keeping track of hours</a:t>
            </a:r>
          </a:p>
          <a:p>
            <a:r>
              <a:rPr lang="en-US" sz="2800" dirty="0"/>
              <a:t>MSW weekly supervision and daily task supervision.</a:t>
            </a:r>
          </a:p>
          <a:p>
            <a:r>
              <a:rPr lang="en-US" sz="2800" dirty="0"/>
              <a:t>Stages of internship—what to expect as normal.</a:t>
            </a:r>
          </a:p>
          <a:p>
            <a:r>
              <a:rPr lang="en-US" sz="2800" dirty="0"/>
              <a:t>Q and A, so you feel as prepped as possible.</a:t>
            </a:r>
          </a:p>
        </p:txBody>
      </p:sp>
      <p:sp>
        <p:nvSpPr>
          <p:cNvPr id="3" name="Title 2"/>
          <p:cNvSpPr>
            <a:spLocks noGrp="1"/>
          </p:cNvSpPr>
          <p:nvPr>
            <p:ph type="title"/>
          </p:nvPr>
        </p:nvSpPr>
        <p:spPr>
          <a:xfrm>
            <a:off x="457200" y="762000"/>
            <a:ext cx="8229600" cy="1066800"/>
          </a:xfrm>
        </p:spPr>
        <p:txBody>
          <a:bodyPr/>
          <a:lstStyle/>
          <a:p>
            <a:r>
              <a:rPr lang="en-US" dirty="0"/>
              <a:t>Field Orientation</a:t>
            </a:r>
          </a:p>
        </p:txBody>
      </p:sp>
    </p:spTree>
    <p:extLst>
      <p:ext uri="{BB962C8B-B14F-4D97-AF65-F5344CB8AC3E}">
        <p14:creationId xmlns:p14="http://schemas.microsoft.com/office/powerpoint/2010/main" val="1416148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685800"/>
          </a:xfrm>
        </p:spPr>
        <p:txBody>
          <a:bodyPr/>
          <a:lstStyle/>
          <a:p>
            <a:r>
              <a:rPr lang="en-US" dirty="0"/>
              <a:t>Finally!!!</a:t>
            </a:r>
          </a:p>
        </p:txBody>
      </p:sp>
      <p:pic>
        <p:nvPicPr>
          <p:cNvPr id="6" name="Content Placeholder 5" descr="Antzerkia Lehen Hezkuntz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8400" y="1524000"/>
            <a:ext cx="6807200" cy="4876800"/>
          </a:xfrm>
        </p:spPr>
      </p:pic>
    </p:spTree>
    <p:extLst>
      <p:ext uri="{BB962C8B-B14F-4D97-AF65-F5344CB8AC3E}">
        <p14:creationId xmlns:p14="http://schemas.microsoft.com/office/powerpoint/2010/main" val="1583352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648200"/>
          </a:xfrm>
        </p:spPr>
        <p:txBody>
          <a:bodyPr/>
          <a:lstStyle/>
          <a:p>
            <a:pPr marL="0" indent="0">
              <a:buNone/>
            </a:pPr>
            <a:r>
              <a:rPr lang="en-US" sz="2800" dirty="0"/>
              <a:t>During your SW 480 Prep for Field Semester, other details will become clear, so just relax and get the most out of your courses.</a:t>
            </a:r>
          </a:p>
          <a:p>
            <a:pPr marL="0" indent="0">
              <a:buNone/>
            </a:pPr>
            <a:endParaRPr lang="en-US" sz="1100" dirty="0"/>
          </a:p>
          <a:p>
            <a:pPr marL="0" indent="0">
              <a:buNone/>
            </a:pPr>
            <a:r>
              <a:rPr lang="en-US" sz="2800" dirty="0">
                <a:solidFill>
                  <a:srgbClr val="C00000"/>
                </a:solidFill>
              </a:rPr>
              <a:t>If you have questions before then…</a:t>
            </a:r>
          </a:p>
          <a:p>
            <a:pPr marL="0" indent="0">
              <a:buNone/>
            </a:pPr>
            <a:endParaRPr lang="en-US" sz="1100" dirty="0"/>
          </a:p>
          <a:p>
            <a:pPr marL="0" indent="0">
              <a:buNone/>
            </a:pPr>
            <a:r>
              <a:rPr lang="en-US" sz="2800" dirty="0"/>
              <a:t>Go to our department website’s Field Education section and scour it!  See the BSW Field Manual.  Look over the Field Agency Search.</a:t>
            </a:r>
          </a:p>
        </p:txBody>
      </p:sp>
      <p:sp>
        <p:nvSpPr>
          <p:cNvPr id="3" name="Title 2"/>
          <p:cNvSpPr>
            <a:spLocks noGrp="1"/>
          </p:cNvSpPr>
          <p:nvPr>
            <p:ph type="title"/>
          </p:nvPr>
        </p:nvSpPr>
        <p:spPr>
          <a:xfrm>
            <a:off x="457200" y="685800"/>
            <a:ext cx="8229600" cy="1219200"/>
          </a:xfrm>
        </p:spPr>
        <p:txBody>
          <a:bodyPr/>
          <a:lstStyle/>
          <a:p>
            <a:r>
              <a:rPr lang="en-US" dirty="0"/>
              <a:t>Don’t Worry</a:t>
            </a:r>
          </a:p>
        </p:txBody>
      </p:sp>
    </p:spTree>
    <p:extLst>
      <p:ext uri="{BB962C8B-B14F-4D97-AF65-F5344CB8AC3E}">
        <p14:creationId xmlns:p14="http://schemas.microsoft.com/office/powerpoint/2010/main" val="3332605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648200"/>
          </a:xfrm>
        </p:spPr>
        <p:txBody>
          <a:bodyPr/>
          <a:lstStyle/>
          <a:p>
            <a:pPr marL="0" indent="0" algn="ctr">
              <a:buNone/>
            </a:pPr>
            <a:endParaRPr lang="en-US" dirty="0"/>
          </a:p>
          <a:p>
            <a:pPr marL="0" indent="0" algn="ctr">
              <a:buNone/>
            </a:pPr>
            <a:endParaRPr lang="en-US" dirty="0"/>
          </a:p>
          <a:p>
            <a:pPr marL="0" indent="0" algn="ctr">
              <a:buNone/>
            </a:pPr>
            <a:r>
              <a:rPr lang="en-US" dirty="0"/>
              <a:t>Trinette Boone-Langley</a:t>
            </a:r>
          </a:p>
          <a:p>
            <a:pPr marL="0" indent="0" algn="ctr">
              <a:buNone/>
            </a:pPr>
            <a:endParaRPr lang="en-US" dirty="0">
              <a:solidFill>
                <a:srgbClr val="C00000"/>
              </a:solidFill>
            </a:endParaRPr>
          </a:p>
          <a:p>
            <a:pPr marL="0" indent="0" algn="ctr">
              <a:buNone/>
            </a:pPr>
            <a:r>
              <a:rPr lang="en-US" dirty="0">
                <a:solidFill>
                  <a:srgbClr val="C00000"/>
                </a:solidFill>
              </a:rPr>
              <a:t>tblangl2@ncsu.edu</a:t>
            </a:r>
          </a:p>
        </p:txBody>
      </p:sp>
      <p:sp>
        <p:nvSpPr>
          <p:cNvPr id="3" name="Title 2"/>
          <p:cNvSpPr>
            <a:spLocks noGrp="1"/>
          </p:cNvSpPr>
          <p:nvPr>
            <p:ph type="title"/>
          </p:nvPr>
        </p:nvSpPr>
        <p:spPr>
          <a:xfrm>
            <a:off x="228600" y="685800"/>
            <a:ext cx="8458200" cy="1066800"/>
          </a:xfrm>
        </p:spPr>
        <p:txBody>
          <a:bodyPr/>
          <a:lstStyle/>
          <a:p>
            <a:r>
              <a:rPr lang="en-US" dirty="0"/>
              <a:t>Or ask the BSW Field Education Coordinator</a:t>
            </a:r>
          </a:p>
        </p:txBody>
      </p:sp>
    </p:spTree>
    <p:extLst>
      <p:ext uri="{BB962C8B-B14F-4D97-AF65-F5344CB8AC3E}">
        <p14:creationId xmlns:p14="http://schemas.microsoft.com/office/powerpoint/2010/main" val="693569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458200" cy="4572000"/>
          </a:xfrm>
        </p:spPr>
        <p:txBody>
          <a:bodyPr/>
          <a:lstStyle/>
          <a:p>
            <a:pPr marL="0" indent="0">
              <a:buNone/>
            </a:pPr>
            <a:r>
              <a:rPr lang="en-US" sz="3600"/>
              <a:t>The </a:t>
            </a:r>
            <a:r>
              <a:rPr lang="en-US" sz="3600" dirty="0"/>
              <a:t>BSW internship provides students with the opportunity to integrate content from the classroom with the delivery of social work services while under the supervision of a qualified Field Instructor. </a:t>
            </a:r>
          </a:p>
        </p:txBody>
      </p:sp>
      <p:sp>
        <p:nvSpPr>
          <p:cNvPr id="3" name="Title 2"/>
          <p:cNvSpPr>
            <a:spLocks noGrp="1"/>
          </p:cNvSpPr>
          <p:nvPr>
            <p:ph type="title"/>
          </p:nvPr>
        </p:nvSpPr>
        <p:spPr>
          <a:xfrm>
            <a:off x="457200" y="533400"/>
            <a:ext cx="8229600" cy="762000"/>
          </a:xfrm>
        </p:spPr>
        <p:txBody>
          <a:bodyPr/>
          <a:lstStyle/>
          <a:p>
            <a:r>
              <a:rPr lang="en-US" dirty="0"/>
              <a:t>What Is the BSW Field Internship?</a:t>
            </a:r>
          </a:p>
        </p:txBody>
      </p:sp>
      <p:pic>
        <p:nvPicPr>
          <p:cNvPr id="4" name="Picture 3" descr="interns.jpeg"/>
          <p:cNvPicPr>
            <a:picLocks noChangeAspect="1"/>
          </p:cNvPicPr>
          <p:nvPr/>
        </p:nvPicPr>
        <p:blipFill>
          <a:blip r:embed="rId2">
            <a:alphaModFix amt="56000"/>
            <a:extLst>
              <a:ext uri="{28A0092B-C50C-407E-A947-70E740481C1C}">
                <a14:useLocalDpi xmlns:a14="http://schemas.microsoft.com/office/drawing/2010/main" val="0"/>
              </a:ext>
            </a:extLst>
          </a:blip>
          <a:stretch>
            <a:fillRect/>
          </a:stretch>
        </p:blipFill>
        <p:spPr>
          <a:xfrm rot="1537576">
            <a:off x="4221042" y="4451252"/>
            <a:ext cx="3234145" cy="2268728"/>
          </a:xfrm>
          <a:prstGeom prst="rect">
            <a:avLst/>
          </a:prstGeom>
        </p:spPr>
      </p:pic>
    </p:spTree>
    <p:extLst>
      <p:ext uri="{BB962C8B-B14F-4D97-AF65-F5344CB8AC3E}">
        <p14:creationId xmlns:p14="http://schemas.microsoft.com/office/powerpoint/2010/main" val="3967108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72000"/>
          </a:xfrm>
        </p:spPr>
        <p:txBody>
          <a:bodyPr/>
          <a:lstStyle/>
          <a:p>
            <a:pPr marL="0" indent="0">
              <a:buNone/>
            </a:pPr>
            <a:r>
              <a:rPr lang="en-US" sz="2800" dirty="0"/>
              <a:t>Social Work majors are required to complete ALL course work (for major, PE, GEP, everything) before you have your formal 12-credit hour Field Practicum or “internship” during your final BSW semester.  </a:t>
            </a:r>
            <a:r>
              <a:rPr lang="en-US" sz="2800" dirty="0">
                <a:solidFill>
                  <a:srgbClr val="C00000"/>
                </a:solidFill>
              </a:rPr>
              <a:t>The internship has two course components:</a:t>
            </a:r>
          </a:p>
          <a:p>
            <a:pPr marL="0" indent="0">
              <a:buNone/>
            </a:pPr>
            <a:endParaRPr lang="en-US" sz="1050" dirty="0"/>
          </a:p>
          <a:p>
            <a:pPr marL="0" indent="0">
              <a:buNone/>
            </a:pPr>
            <a:r>
              <a:rPr lang="en-US" sz="2800" dirty="0"/>
              <a:t>SW 490:  	Field Seminar (3-hour course)</a:t>
            </a:r>
          </a:p>
          <a:p>
            <a:pPr marL="0" indent="0">
              <a:buNone/>
            </a:pPr>
            <a:endParaRPr lang="en-US" sz="700" dirty="0"/>
          </a:p>
          <a:p>
            <a:pPr marL="0" indent="0">
              <a:buNone/>
            </a:pPr>
            <a:r>
              <a:rPr lang="en-US" sz="2800" dirty="0"/>
              <a:t>SW 491:   	Community-Based Field Internship                                      					(9-hour course)</a:t>
            </a:r>
          </a:p>
        </p:txBody>
      </p:sp>
      <p:sp>
        <p:nvSpPr>
          <p:cNvPr id="3" name="Title 2"/>
          <p:cNvSpPr>
            <a:spLocks noGrp="1"/>
          </p:cNvSpPr>
          <p:nvPr>
            <p:ph type="title"/>
          </p:nvPr>
        </p:nvSpPr>
        <p:spPr>
          <a:xfrm>
            <a:off x="457200" y="533400"/>
            <a:ext cx="8229600" cy="762000"/>
          </a:xfrm>
        </p:spPr>
        <p:txBody>
          <a:bodyPr/>
          <a:lstStyle/>
          <a:p>
            <a:r>
              <a:rPr lang="en-US" dirty="0"/>
              <a:t>What Is the BSW Field Internship?</a:t>
            </a:r>
          </a:p>
        </p:txBody>
      </p:sp>
    </p:spTree>
    <p:extLst>
      <p:ext uri="{BB962C8B-B14F-4D97-AF65-F5344CB8AC3E}">
        <p14:creationId xmlns:p14="http://schemas.microsoft.com/office/powerpoint/2010/main" val="1819174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76800"/>
          </a:xfrm>
        </p:spPr>
        <p:txBody>
          <a:bodyPr/>
          <a:lstStyle/>
          <a:p>
            <a:pPr marL="0" indent="0">
              <a:buNone/>
            </a:pPr>
            <a:r>
              <a:rPr lang="en-US" sz="2800" dirty="0"/>
              <a:t>Your internship requires </a:t>
            </a:r>
            <a:r>
              <a:rPr lang="en-US" sz="2800" dirty="0">
                <a:solidFill>
                  <a:srgbClr val="C00000"/>
                </a:solidFill>
              </a:rPr>
              <a:t>420 hours </a:t>
            </a:r>
            <a:r>
              <a:rPr lang="en-US" sz="2800" dirty="0"/>
              <a:t>of service with an agency during your final BSW semester.  This averages to about 32 hours week for the 15 weeks of the semester. </a:t>
            </a:r>
            <a:r>
              <a:rPr lang="en-US" sz="2800" u="sng" dirty="0"/>
              <a:t>This may affect your employment, so plan on adjusting your other paid work during internship</a:t>
            </a:r>
            <a:r>
              <a:rPr lang="en-US" sz="2800" dirty="0"/>
              <a:t>.</a:t>
            </a:r>
          </a:p>
          <a:p>
            <a:pPr marL="0" indent="0">
              <a:buNone/>
            </a:pPr>
            <a:endParaRPr lang="en-US" sz="700" dirty="0"/>
          </a:p>
          <a:p>
            <a:pPr marL="0" indent="0">
              <a:buNone/>
            </a:pPr>
            <a:r>
              <a:rPr lang="en-US" sz="2800" dirty="0"/>
              <a:t>Your field seminar class will be Wednesday evening or Friday morning.</a:t>
            </a:r>
          </a:p>
          <a:p>
            <a:pPr marL="0" indent="0">
              <a:buNone/>
            </a:pPr>
            <a:endParaRPr lang="en-US" sz="700" dirty="0"/>
          </a:p>
        </p:txBody>
      </p:sp>
      <p:sp>
        <p:nvSpPr>
          <p:cNvPr id="3" name="Title 2"/>
          <p:cNvSpPr>
            <a:spLocks noGrp="1"/>
          </p:cNvSpPr>
          <p:nvPr>
            <p:ph type="title"/>
          </p:nvPr>
        </p:nvSpPr>
        <p:spPr>
          <a:xfrm>
            <a:off x="457200" y="533400"/>
            <a:ext cx="8229600" cy="762000"/>
          </a:xfrm>
        </p:spPr>
        <p:txBody>
          <a:bodyPr/>
          <a:lstStyle/>
          <a:p>
            <a:r>
              <a:rPr lang="en-US" dirty="0"/>
              <a:t>Internship Hours</a:t>
            </a:r>
          </a:p>
        </p:txBody>
      </p:sp>
    </p:spTree>
    <p:extLst>
      <p:ext uri="{BB962C8B-B14F-4D97-AF65-F5344CB8AC3E}">
        <p14:creationId xmlns:p14="http://schemas.microsoft.com/office/powerpoint/2010/main" val="2412876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648200"/>
          </a:xfrm>
        </p:spPr>
        <p:txBody>
          <a:bodyPr/>
          <a:lstStyle/>
          <a:p>
            <a:pPr marL="0" indent="0">
              <a:buNone/>
            </a:pPr>
            <a:r>
              <a:rPr lang="en-US" sz="2800" dirty="0">
                <a:solidFill>
                  <a:srgbClr val="C00000"/>
                </a:solidFill>
              </a:rPr>
              <a:t>Your formal BSW field internship is NOT…</a:t>
            </a:r>
          </a:p>
          <a:p>
            <a:pPr marL="0" indent="0">
              <a:buNone/>
            </a:pPr>
            <a:endParaRPr lang="en-US" sz="1100" dirty="0"/>
          </a:p>
          <a:p>
            <a:r>
              <a:rPr lang="en-US" sz="2800" dirty="0"/>
              <a:t>Your 40-hour volunteer / professional development requirement for three Social Work courses.</a:t>
            </a:r>
          </a:p>
          <a:p>
            <a:r>
              <a:rPr lang="en-US" sz="2800" dirty="0"/>
              <a:t>Any other community volunteering you do, even if the agency calls it an “internship.”  </a:t>
            </a:r>
          </a:p>
          <a:p>
            <a:pPr marL="0" indent="0">
              <a:buNone/>
            </a:pPr>
            <a:endParaRPr lang="en-US" sz="1100" dirty="0"/>
          </a:p>
          <a:p>
            <a:pPr marL="0" indent="0">
              <a:buNone/>
            </a:pPr>
            <a:r>
              <a:rPr lang="en-US" sz="2800" dirty="0"/>
              <a:t>These are not what we call internship.</a:t>
            </a:r>
          </a:p>
        </p:txBody>
      </p:sp>
      <p:sp>
        <p:nvSpPr>
          <p:cNvPr id="3" name="Title 2"/>
          <p:cNvSpPr>
            <a:spLocks noGrp="1"/>
          </p:cNvSpPr>
          <p:nvPr>
            <p:ph type="title"/>
          </p:nvPr>
        </p:nvSpPr>
        <p:spPr>
          <a:xfrm>
            <a:off x="457200" y="533400"/>
            <a:ext cx="8229600" cy="762000"/>
          </a:xfrm>
        </p:spPr>
        <p:txBody>
          <a:bodyPr/>
          <a:lstStyle/>
          <a:p>
            <a:r>
              <a:rPr lang="en-US" dirty="0"/>
              <a:t>What Internship Is NOT!</a:t>
            </a:r>
          </a:p>
        </p:txBody>
      </p:sp>
    </p:spTree>
    <p:extLst>
      <p:ext uri="{BB962C8B-B14F-4D97-AF65-F5344CB8AC3E}">
        <p14:creationId xmlns:p14="http://schemas.microsoft.com/office/powerpoint/2010/main" val="3440149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4267200"/>
          </a:xfrm>
        </p:spPr>
        <p:txBody>
          <a:bodyPr/>
          <a:lstStyle/>
          <a:p>
            <a:pPr marL="0" indent="0">
              <a:buNone/>
            </a:pPr>
            <a:r>
              <a:rPr lang="en-US" sz="3600" dirty="0">
                <a:solidFill>
                  <a:srgbClr val="C00000"/>
                </a:solidFill>
              </a:rPr>
              <a:t>MONEY.  </a:t>
            </a:r>
            <a:r>
              <a:rPr lang="en-US" sz="2800" u="sng" dirty="0"/>
              <a:t>Plan ahead </a:t>
            </a:r>
            <a:r>
              <a:rPr lang="en-US" sz="2800" dirty="0"/>
              <a:t>so you work as few hours as possible during the internship semester, hopefully not at all. The internship and seminar comprise the equivalent of a big new full-time job.</a:t>
            </a:r>
          </a:p>
          <a:p>
            <a:pPr marL="0" indent="0">
              <a:buNone/>
            </a:pPr>
            <a:endParaRPr lang="en-US" sz="900" dirty="0"/>
          </a:p>
          <a:p>
            <a:pPr marL="0" indent="0">
              <a:buNone/>
            </a:pPr>
            <a:r>
              <a:rPr lang="en-US" sz="3600" dirty="0">
                <a:solidFill>
                  <a:srgbClr val="C00000"/>
                </a:solidFill>
              </a:rPr>
              <a:t>CAR.  </a:t>
            </a:r>
            <a:r>
              <a:rPr lang="en-US" sz="2800" dirty="0"/>
              <a:t>With very few exceptions, you will need your own transportation for your internship. Plan for this.</a:t>
            </a:r>
          </a:p>
        </p:txBody>
      </p:sp>
      <p:sp>
        <p:nvSpPr>
          <p:cNvPr id="3" name="Title 2"/>
          <p:cNvSpPr>
            <a:spLocks noGrp="1"/>
          </p:cNvSpPr>
          <p:nvPr>
            <p:ph type="title"/>
          </p:nvPr>
        </p:nvSpPr>
        <p:spPr>
          <a:xfrm>
            <a:off x="457200" y="457200"/>
            <a:ext cx="8229600" cy="1219200"/>
          </a:xfrm>
        </p:spPr>
        <p:txBody>
          <a:bodyPr/>
          <a:lstStyle/>
          <a:p>
            <a:r>
              <a:rPr lang="en-US" dirty="0"/>
              <a:t>What to do during your Sophomore and                    Junior years in the major</a:t>
            </a:r>
            <a:br>
              <a:rPr lang="en-US" dirty="0"/>
            </a:br>
            <a:endParaRPr lang="en-US" dirty="0"/>
          </a:p>
        </p:txBody>
      </p:sp>
    </p:spTree>
    <p:extLst>
      <p:ext uri="{BB962C8B-B14F-4D97-AF65-F5344CB8AC3E}">
        <p14:creationId xmlns:p14="http://schemas.microsoft.com/office/powerpoint/2010/main" val="513641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76800"/>
          </a:xfrm>
        </p:spPr>
        <p:txBody>
          <a:bodyPr/>
          <a:lstStyle/>
          <a:p>
            <a:pPr marL="0" indent="0">
              <a:buNone/>
            </a:pPr>
            <a:r>
              <a:rPr lang="en-US" dirty="0">
                <a:solidFill>
                  <a:srgbClr val="C00000"/>
                </a:solidFill>
              </a:rPr>
              <a:t>Which populations do you enjoy:  </a:t>
            </a:r>
            <a:r>
              <a:rPr lang="en-US" dirty="0"/>
              <a:t>children, seniors/geriatric, those with addictions, homeless, child </a:t>
            </a:r>
            <a:r>
              <a:rPr lang="en-US" dirty="0" err="1"/>
              <a:t>welfareetc</a:t>
            </a:r>
            <a:r>
              <a:rPr lang="en-US" dirty="0"/>
              <a:t>.</a:t>
            </a:r>
          </a:p>
          <a:p>
            <a:pPr marL="0" indent="0">
              <a:buNone/>
            </a:pPr>
            <a:endParaRPr lang="en-US" sz="1200" dirty="0"/>
          </a:p>
          <a:p>
            <a:pPr marL="0" indent="0">
              <a:buNone/>
            </a:pPr>
            <a:r>
              <a:rPr lang="en-US" dirty="0"/>
              <a:t>Plan your required and other volunteering to expose you to agencies that help you explore your interests. </a:t>
            </a:r>
          </a:p>
          <a:p>
            <a:pPr marL="0" indent="0">
              <a:buNone/>
            </a:pPr>
            <a:endParaRPr lang="en-US" sz="1200" dirty="0"/>
          </a:p>
          <a:p>
            <a:pPr marL="0" indent="0">
              <a:buNone/>
            </a:pPr>
            <a:r>
              <a:rPr lang="en-US" dirty="0"/>
              <a:t>Be aware that when you volunteer, you may impress people so much they ASK you if you want to become an intern later on!</a:t>
            </a:r>
          </a:p>
        </p:txBody>
      </p:sp>
      <p:sp>
        <p:nvSpPr>
          <p:cNvPr id="3" name="Title 2"/>
          <p:cNvSpPr>
            <a:spLocks noGrp="1"/>
          </p:cNvSpPr>
          <p:nvPr>
            <p:ph type="title"/>
          </p:nvPr>
        </p:nvSpPr>
        <p:spPr>
          <a:xfrm>
            <a:off x="457200" y="533400"/>
            <a:ext cx="8229600" cy="1066800"/>
          </a:xfrm>
        </p:spPr>
        <p:txBody>
          <a:bodyPr/>
          <a:lstStyle/>
          <a:p>
            <a:r>
              <a:rPr lang="en-US" dirty="0"/>
              <a:t>Think about…</a:t>
            </a:r>
          </a:p>
        </p:txBody>
      </p:sp>
    </p:spTree>
    <p:extLst>
      <p:ext uri="{BB962C8B-B14F-4D97-AF65-F5344CB8AC3E}">
        <p14:creationId xmlns:p14="http://schemas.microsoft.com/office/powerpoint/2010/main" val="3162806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t;strong&gt;We&lt;/strong&gt; &lt;strong&gt;Got&lt;/strong&gt; This. by charmontez on DeviantAr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1295400"/>
            <a:ext cx="3102046" cy="4793287"/>
          </a:xfrm>
        </p:spPr>
      </p:pic>
      <p:sp>
        <p:nvSpPr>
          <p:cNvPr id="3" name="Title 2"/>
          <p:cNvSpPr>
            <a:spLocks noGrp="1"/>
          </p:cNvSpPr>
          <p:nvPr>
            <p:ph type="title"/>
          </p:nvPr>
        </p:nvSpPr>
        <p:spPr>
          <a:xfrm>
            <a:off x="457200" y="533400"/>
            <a:ext cx="8229600" cy="762000"/>
          </a:xfrm>
        </p:spPr>
        <p:txBody>
          <a:bodyPr/>
          <a:lstStyle/>
          <a:p>
            <a:r>
              <a:rPr lang="en-US" dirty="0"/>
              <a:t>How You Find Your Internship Agency</a:t>
            </a:r>
          </a:p>
        </p:txBody>
      </p:sp>
    </p:spTree>
    <p:extLst>
      <p:ext uri="{BB962C8B-B14F-4D97-AF65-F5344CB8AC3E}">
        <p14:creationId xmlns:p14="http://schemas.microsoft.com/office/powerpoint/2010/main" val="2239801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953000"/>
          </a:xfrm>
        </p:spPr>
        <p:txBody>
          <a:bodyPr/>
          <a:lstStyle/>
          <a:p>
            <a:r>
              <a:rPr lang="en-US" sz="2800" dirty="0"/>
              <a:t>In your last regular semester, you take Practice 2 (SW 405) and Practice 3 (SW 408), another course, and </a:t>
            </a:r>
            <a:r>
              <a:rPr lang="en-US" sz="2800" dirty="0">
                <a:solidFill>
                  <a:srgbClr val="C00000"/>
                </a:solidFill>
              </a:rPr>
              <a:t>PREP FOR FIELD, SW 480, a  1-credit online course to find your internship agency match.</a:t>
            </a:r>
          </a:p>
          <a:p>
            <a:endParaRPr lang="en-US" sz="1400" dirty="0">
              <a:solidFill>
                <a:srgbClr val="C00000"/>
              </a:solidFill>
            </a:endParaRPr>
          </a:p>
          <a:p>
            <a:r>
              <a:rPr lang="en-US" sz="2800" dirty="0"/>
              <a:t>You meet with me to discuss your preferences. </a:t>
            </a:r>
            <a:r>
              <a:rPr lang="en-US" sz="2800" dirty="0" err="1"/>
              <a:t>Togetgher</a:t>
            </a:r>
            <a:r>
              <a:rPr lang="en-US" sz="2800" dirty="0"/>
              <a:t> we determine THREE top choices for your consideration.</a:t>
            </a:r>
          </a:p>
          <a:p>
            <a:endParaRPr lang="en-US" sz="1200" dirty="0"/>
          </a:p>
          <a:p>
            <a:r>
              <a:rPr lang="en-US" sz="2800" dirty="0"/>
              <a:t>Then you decide on ONE agency for your interview, and you are fully prepped.</a:t>
            </a:r>
          </a:p>
        </p:txBody>
      </p:sp>
      <p:sp>
        <p:nvSpPr>
          <p:cNvPr id="3" name="Title 2"/>
          <p:cNvSpPr>
            <a:spLocks noGrp="1"/>
          </p:cNvSpPr>
          <p:nvPr>
            <p:ph type="title"/>
          </p:nvPr>
        </p:nvSpPr>
        <p:spPr>
          <a:xfrm>
            <a:off x="457200" y="533400"/>
            <a:ext cx="8229600" cy="1066800"/>
          </a:xfrm>
        </p:spPr>
        <p:txBody>
          <a:bodyPr/>
          <a:lstStyle/>
          <a:p>
            <a:r>
              <a:rPr lang="en-US" dirty="0"/>
              <a:t>Making the Match</a:t>
            </a:r>
          </a:p>
        </p:txBody>
      </p:sp>
    </p:spTree>
    <p:extLst>
      <p:ext uri="{BB962C8B-B14F-4D97-AF65-F5344CB8AC3E}">
        <p14:creationId xmlns:p14="http://schemas.microsoft.com/office/powerpoint/2010/main" val="3468495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P_Template">
      <a:majorFont>
        <a:latin typeface="Franklin Gothic Demi Cond"/>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2115</TotalTime>
  <Words>638</Words>
  <Application>Microsoft Macintosh PowerPoint</Application>
  <PresentationFormat>On-screen Show (4:3)</PresentationFormat>
  <Paragraphs>58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Franklin Gothic Demi Cond</vt:lpstr>
      <vt:lpstr>Franklin Gothic Medium Cond</vt:lpstr>
      <vt:lpstr>Calibri</vt:lpstr>
      <vt:lpstr>Arial</vt:lpstr>
      <vt:lpstr>Office Theme</vt:lpstr>
      <vt:lpstr>BSW Field Internship: Here’s what to expect</vt:lpstr>
      <vt:lpstr>What Is the BSW Field Internship?</vt:lpstr>
      <vt:lpstr>What Is the BSW Field Internship?</vt:lpstr>
      <vt:lpstr>Internship Hours</vt:lpstr>
      <vt:lpstr>What Internship Is NOT!</vt:lpstr>
      <vt:lpstr>What to do during your Sophomore and                    Junior years in the major </vt:lpstr>
      <vt:lpstr>Think about…</vt:lpstr>
      <vt:lpstr>How You Find Your Internship Agency</vt:lpstr>
      <vt:lpstr>Making the Match</vt:lpstr>
      <vt:lpstr>Making the Match</vt:lpstr>
      <vt:lpstr>Field Orientation</vt:lpstr>
      <vt:lpstr>Finally!!!</vt:lpstr>
      <vt:lpstr>Don’t Worry</vt:lpstr>
      <vt:lpstr>Or ask the BSW Field Education Coordinator</vt:lpstr>
    </vt:vector>
  </TitlesOfParts>
  <Company>NC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Vicky</dc:creator>
  <cp:lastModifiedBy>Microsoft Office User</cp:lastModifiedBy>
  <cp:revision>126</cp:revision>
  <dcterms:created xsi:type="dcterms:W3CDTF">2008-05-29T15:02:20Z</dcterms:created>
  <dcterms:modified xsi:type="dcterms:W3CDTF">2023-02-02T17:39:40Z</dcterms:modified>
</cp:coreProperties>
</file>