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df" ContentType="application/pd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Franklin Gothic Demi Cond" panose="020B0706030402020204" pitchFamily="34" charset="0"/>
      <p:regular r:id="rId21"/>
    </p:embeddedFont>
    <p:embeddedFont>
      <p:font typeface="Franklin Gothic Medium Cond" panose="020B0606030402020204" pitchFamily="34" charset="0"/>
      <p:regular r:id="rId2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83" autoAdjust="0"/>
    <p:restoredTop sz="94709" autoAdjust="0"/>
  </p:normalViewPr>
  <p:slideViewPr>
    <p:cSldViewPr snapToObjects="1">
      <p:cViewPr varScale="1">
        <p:scale>
          <a:sx n="67" d="100"/>
          <a:sy n="67" d="100"/>
        </p:scale>
        <p:origin x="157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784A08-C923-D649-AE96-EB152C7E3C16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3FD7FD-3AC8-D445-8BEF-D174A17870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863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191000"/>
            <a:ext cx="7772400" cy="1524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dirty="0"/>
              <a:t>CLICK HERE</a:t>
            </a:r>
            <a:br>
              <a:rPr lang="en-US" dirty="0"/>
            </a:br>
            <a:r>
              <a:rPr lang="en-US" dirty="0"/>
              <a:t>TO ADD TITLE</a:t>
            </a:r>
          </a:p>
        </p:txBody>
      </p:sp>
      <p:pic>
        <p:nvPicPr>
          <p:cNvPr id="6" name="Picture 5" descr="CAMPUS.CofC.1911_PPT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0" y="228600"/>
            <a:ext cx="9144000" cy="3581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Col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295400"/>
            <a:ext cx="8229600" cy="5105400"/>
          </a:xfrm>
          <a:prstGeom prst="rect">
            <a:avLst/>
          </a:prstGeom>
        </p:spPr>
        <p:txBody>
          <a:bodyPr vert="horz"/>
          <a:lstStyle>
            <a:lvl1pPr>
              <a:tabLst>
                <a:tab pos="349250" algn="l"/>
              </a:tabLst>
              <a:defRPr baseline="0"/>
            </a:lvl1pPr>
          </a:lstStyle>
          <a:p>
            <a:pPr lvl="0"/>
            <a:r>
              <a:rPr lang="en-US" dirty="0"/>
              <a:t>1 Column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020762"/>
          </a:xfrm>
          <a:prstGeom prst="rect">
            <a:avLst/>
          </a:prstGeom>
        </p:spPr>
        <p:txBody>
          <a:bodyPr vert="horz"/>
          <a:lstStyle>
            <a:lvl1pPr>
              <a:defRPr sz="3600" baseline="0"/>
            </a:lvl1pPr>
          </a:lstStyle>
          <a:p>
            <a:r>
              <a:rPr lang="en-US" dirty="0"/>
              <a:t>CLICK HERE TO ADD TITLE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Col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295400"/>
            <a:ext cx="3886200" cy="4876800"/>
          </a:xfrm>
          <a:prstGeom prst="rect">
            <a:avLst/>
          </a:prstGeom>
        </p:spPr>
        <p:txBody>
          <a:bodyPr vert="horz" numCol="1"/>
          <a:lstStyle>
            <a:lvl1pPr>
              <a:tabLst>
                <a:tab pos="349250" algn="l"/>
              </a:tabLst>
              <a:defRPr baseline="0"/>
            </a:lvl1pPr>
            <a:lvl2pPr>
              <a:defRPr/>
            </a:lvl2pPr>
            <a:lvl3pPr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2 Column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020762"/>
          </a:xfrm>
          <a:prstGeom prst="rect">
            <a:avLst/>
          </a:prstGeom>
        </p:spPr>
        <p:txBody>
          <a:bodyPr/>
          <a:lstStyle>
            <a:lvl1pPr>
              <a:defRPr sz="3600" baseline="0"/>
            </a:lvl1pPr>
          </a:lstStyle>
          <a:p>
            <a:r>
              <a:rPr lang="en-US" dirty="0"/>
              <a:t>CLICK HERE TO ADD TITLE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800600" y="1295400"/>
            <a:ext cx="3886200" cy="4876800"/>
          </a:xfrm>
          <a:prstGeom prst="rect">
            <a:avLst/>
          </a:prstGeom>
        </p:spPr>
        <p:txBody>
          <a:bodyPr vert="horz" numCol="1"/>
          <a:lstStyle>
            <a:lvl1pPr>
              <a:tabLst>
                <a:tab pos="349250" algn="l"/>
              </a:tabLst>
              <a:defRPr baseline="0"/>
            </a:lvl1pPr>
            <a:lvl2pPr>
              <a:defRPr/>
            </a:lvl2pPr>
            <a:lvl3pPr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2 Column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Col_Bullet_w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76400" y="1447800"/>
            <a:ext cx="7010400" cy="4495800"/>
          </a:xfrm>
          <a:prstGeom prst="rect">
            <a:avLst/>
          </a:prstGeom>
        </p:spPr>
        <p:txBody>
          <a:bodyPr vert="horz"/>
          <a:lstStyle>
            <a:lvl1pPr>
              <a:tabLst>
                <a:tab pos="349250" algn="l"/>
              </a:tabLst>
              <a:defRPr baseline="0"/>
            </a:lvl1pPr>
          </a:lstStyle>
          <a:p>
            <a:pPr lvl="0"/>
            <a:r>
              <a:rPr lang="en-US" dirty="0"/>
              <a:t>1 Column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76400" y="274638"/>
            <a:ext cx="7010400" cy="1173162"/>
          </a:xfrm>
          <a:prstGeom prst="rect">
            <a:avLst/>
          </a:prstGeom>
        </p:spPr>
        <p:txBody>
          <a:bodyPr vert="horz"/>
          <a:lstStyle>
            <a:lvl1pPr>
              <a:defRPr sz="3600" baseline="0"/>
            </a:lvl1pPr>
          </a:lstStyle>
          <a:p>
            <a:r>
              <a:rPr lang="en-US" dirty="0"/>
              <a:t>CLICK HERE TO ADD TITLE</a:t>
            </a:r>
          </a:p>
        </p:txBody>
      </p:sp>
      <p:pic>
        <p:nvPicPr>
          <p:cNvPr id="7" name="Picture 6" descr="CAMPUS.1911.226_PPT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52401" y="1877568"/>
            <a:ext cx="1399032" cy="1399032"/>
          </a:xfrm>
          <a:prstGeom prst="rect">
            <a:avLst/>
          </a:prstGeom>
        </p:spPr>
      </p:pic>
      <p:pic>
        <p:nvPicPr>
          <p:cNvPr id="9" name="Picture 8" descr="blondegirl150x150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52401" y="338137"/>
            <a:ext cx="1414463" cy="1414463"/>
          </a:xfrm>
          <a:prstGeom prst="rect">
            <a:avLst/>
          </a:prstGeom>
        </p:spPr>
      </p:pic>
      <p:pic>
        <p:nvPicPr>
          <p:cNvPr id="10" name="Picture 9" descr="CHASS.BrookinsStudent.0071_PPT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52401" y="3387852"/>
            <a:ext cx="1412748" cy="1412748"/>
          </a:xfrm>
          <a:prstGeom prst="rect">
            <a:avLst/>
          </a:prstGeom>
        </p:spPr>
      </p:pic>
      <p:pic>
        <p:nvPicPr>
          <p:cNvPr id="12" name="Picture 11" descr="150x1501911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150686" y="4910137"/>
            <a:ext cx="1414463" cy="141446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Col_Bullet_w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76400" y="1295400"/>
            <a:ext cx="3352800" cy="4495800"/>
          </a:xfrm>
          <a:prstGeom prst="rect">
            <a:avLst/>
          </a:prstGeom>
        </p:spPr>
        <p:txBody>
          <a:bodyPr vert="horz" numCol="1"/>
          <a:lstStyle>
            <a:lvl1pPr>
              <a:tabLst>
                <a:tab pos="349250" algn="l"/>
              </a:tabLst>
              <a:defRPr baseline="0"/>
            </a:lvl1pPr>
          </a:lstStyle>
          <a:p>
            <a:pPr lvl="0"/>
            <a:r>
              <a:rPr lang="en-US" dirty="0"/>
              <a:t>2 Column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76400" y="274638"/>
            <a:ext cx="7010400" cy="868362"/>
          </a:xfrm>
          <a:prstGeom prst="rect">
            <a:avLst/>
          </a:prstGeom>
        </p:spPr>
        <p:txBody>
          <a:bodyPr vert="horz"/>
          <a:lstStyle>
            <a:lvl1pPr>
              <a:defRPr sz="3600"/>
            </a:lvl1pPr>
          </a:lstStyle>
          <a:p>
            <a:r>
              <a:rPr lang="en-US" dirty="0"/>
              <a:t>CLICK HERE TO ADD TITLE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0" hasCustomPrompt="1"/>
          </p:nvPr>
        </p:nvSpPr>
        <p:spPr>
          <a:xfrm>
            <a:off x="5334000" y="1295400"/>
            <a:ext cx="3352800" cy="4495800"/>
          </a:xfrm>
          <a:prstGeom prst="rect">
            <a:avLst/>
          </a:prstGeom>
        </p:spPr>
        <p:txBody>
          <a:bodyPr vert="horz" numCol="1"/>
          <a:lstStyle>
            <a:lvl1pPr>
              <a:tabLst>
                <a:tab pos="349250" algn="l"/>
              </a:tabLst>
              <a:defRPr baseline="0"/>
            </a:lvl1pPr>
          </a:lstStyle>
          <a:p>
            <a:pPr lvl="0"/>
            <a:r>
              <a:rPr lang="en-US" dirty="0"/>
              <a:t>2 Column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3" name="Picture 12" descr="CAMPUS.CofC.191_PPT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6116" y="1877567"/>
            <a:ext cx="1399032" cy="1399032"/>
          </a:xfrm>
          <a:prstGeom prst="rect">
            <a:avLst/>
          </a:prstGeom>
        </p:spPr>
      </p:pic>
      <p:pic>
        <p:nvPicPr>
          <p:cNvPr id="14" name="Picture 13" descr="CHASS.McCorkleStudent.316_PPT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67831" y="3387851"/>
            <a:ext cx="1412748" cy="1412748"/>
          </a:xfrm>
          <a:prstGeom prst="rect">
            <a:avLst/>
          </a:prstGeom>
        </p:spPr>
      </p:pic>
      <p:pic>
        <p:nvPicPr>
          <p:cNvPr id="15" name="Picture 14" descr="CHASS.Taliaferro.0362_PPT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52400" y="338136"/>
            <a:ext cx="1412748" cy="1412748"/>
          </a:xfrm>
          <a:prstGeom prst="rect">
            <a:avLst/>
          </a:prstGeom>
        </p:spPr>
      </p:pic>
      <p:pic>
        <p:nvPicPr>
          <p:cNvPr id="16" name="Picture 15" descr="tompkins150x150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166116" y="4910137"/>
            <a:ext cx="1414463" cy="141446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Col_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295400"/>
            <a:ext cx="8229600" cy="4876800"/>
          </a:xfrm>
          <a:prstGeom prst="rect">
            <a:avLst/>
          </a:prstGeom>
        </p:spPr>
        <p:txBody>
          <a:bodyPr vert="horz"/>
          <a:lstStyle>
            <a:lvl1pPr marL="0" indent="6350">
              <a:buFontTx/>
              <a:buNone/>
              <a:tabLst/>
              <a:defRPr baseline="0"/>
            </a:lvl1pPr>
          </a:lstStyle>
          <a:p>
            <a:pPr lvl="0"/>
            <a:r>
              <a:rPr lang="en-US" dirty="0"/>
              <a:t>1 Column text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020762"/>
          </a:xfrm>
          <a:prstGeom prst="rect">
            <a:avLst/>
          </a:prstGeom>
        </p:spPr>
        <p:txBody>
          <a:bodyPr vert="horz"/>
          <a:lstStyle>
            <a:lvl1pPr>
              <a:defRPr sz="3600"/>
            </a:lvl1pPr>
          </a:lstStyle>
          <a:p>
            <a:r>
              <a:rPr lang="en-US" dirty="0"/>
              <a:t>CLICK HERE TO ADD TITLE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Col_Bullet_wStud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HASS.HobbsStudent.0137_PPT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3810000" cy="6858000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3962400" y="1524000"/>
            <a:ext cx="4724400" cy="4800600"/>
          </a:xfrm>
          <a:prstGeom prst="rect">
            <a:avLst/>
          </a:prstGeom>
        </p:spPr>
        <p:txBody>
          <a:bodyPr vert="horz" numCol="1"/>
          <a:lstStyle>
            <a:lvl1pPr>
              <a:tabLst>
                <a:tab pos="349250" algn="l"/>
              </a:tabLst>
              <a:defRPr baseline="0"/>
            </a:lvl1pPr>
            <a:lvl2pPr>
              <a:defRPr/>
            </a:lvl2pPr>
            <a:lvl3pPr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2 Column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CC0000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NCSUbrickLetters-WHT.eps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52400" y="44450"/>
            <a:ext cx="1447800" cy="12114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962400" y="274638"/>
            <a:ext cx="4724400" cy="1249362"/>
          </a:xfrm>
          <a:prstGeom prst="rect">
            <a:avLst/>
          </a:prstGeom>
        </p:spPr>
        <p:txBody>
          <a:bodyPr vert="horz"/>
          <a:lstStyle>
            <a:lvl1pPr>
              <a:defRPr sz="3600"/>
            </a:lvl1pPr>
          </a:lstStyle>
          <a:p>
            <a:r>
              <a:rPr lang="en-US" dirty="0"/>
              <a:t>CLICK HERE</a:t>
            </a:r>
            <a:br>
              <a:rPr lang="en-US" dirty="0"/>
            </a:br>
            <a:r>
              <a:rPr lang="en-US" dirty="0"/>
              <a:t>TO ADD TITLE</a:t>
            </a:r>
          </a:p>
        </p:txBody>
      </p:sp>
      <p:pic>
        <p:nvPicPr>
          <p:cNvPr id="8" name="Picture 7" descr="CHASScolor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772400" y="6072982"/>
            <a:ext cx="1179576" cy="6443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SS.Harwood.0241_PPT.jpg"/>
          <p:cNvPicPr>
            <a:picLocks noChangeAspect="1"/>
          </p:cNvPicPr>
          <p:nvPr userDrawn="1"/>
        </p:nvPicPr>
        <p:blipFill>
          <a:blip r:embed="rId2" cstate="print">
            <a:lum/>
          </a:blip>
          <a:srcRect/>
          <a:stretch>
            <a:fillRect/>
          </a:stretch>
        </p:blipFill>
        <p:spPr>
          <a:xfrm>
            <a:off x="0" y="228600"/>
            <a:ext cx="9144000" cy="42672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724400"/>
            <a:ext cx="7772400" cy="1524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dirty="0"/>
              <a:t>CLICK HERE</a:t>
            </a:r>
            <a:br>
              <a:rPr lang="en-US" dirty="0"/>
            </a:br>
            <a:r>
              <a:rPr lang="en-US" dirty="0"/>
              <a:t>TO ADD TITLE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CC0000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NCSUbrickLetters-WHT.eps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52400" y="44450"/>
            <a:ext cx="1447800" cy="12114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d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gif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CC0000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NCSUbrickLetters-WHT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13"/>
              <a:stretch>
                <a:fillRect/>
              </a:stretch>
            </p:blipFill>
          </mc:Choice>
          <mc:Fallback>
            <p:blipFill>
              <a:blip r:embed="rId14"/>
              <a:stretch>
                <a:fillRect/>
              </a:stretch>
            </p:blipFill>
          </mc:Fallback>
        </mc:AlternateContent>
        <p:spPr>
          <a:xfrm>
            <a:off x="152400" y="44450"/>
            <a:ext cx="1447800" cy="121142"/>
          </a:xfrm>
          <a:prstGeom prst="rect">
            <a:avLst/>
          </a:prstGeom>
        </p:spPr>
      </p:pic>
      <p:pic>
        <p:nvPicPr>
          <p:cNvPr id="1027" name="Picture 3" descr="C:\Documents and Settings\secoe\Desktop\DepartmentLogos\socialwork.gif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152400" y="6477000"/>
            <a:ext cx="3524250" cy="263222"/>
          </a:xfrm>
          <a:prstGeom prst="rect">
            <a:avLst/>
          </a:prstGeom>
          <a:noFill/>
        </p:spPr>
      </p:pic>
      <p:pic>
        <p:nvPicPr>
          <p:cNvPr id="7" name="Picture 6" descr="CHASScolor.jpg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7772400" y="6072982"/>
            <a:ext cx="1179576" cy="64435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bazelter@ncsu.ed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BSW Field Internship:</a:t>
            </a:r>
            <a:br>
              <a:rPr lang="en-US" dirty="0"/>
            </a:br>
            <a:r>
              <a:rPr lang="en-US" dirty="0"/>
              <a:t>Here’s what to expect</a:t>
            </a:r>
          </a:p>
        </p:txBody>
      </p:sp>
    </p:spTree>
    <p:extLst>
      <p:ext uri="{BB962C8B-B14F-4D97-AF65-F5344CB8AC3E}">
        <p14:creationId xmlns:p14="http://schemas.microsoft.com/office/powerpoint/2010/main" val="697144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Before you start your internship, you will have a Field Orientation with your entire cohort. This covers the basics:</a:t>
            </a:r>
          </a:p>
          <a:p>
            <a:r>
              <a:rPr lang="en-US" dirty="0"/>
              <a:t>Keeping track of hours</a:t>
            </a:r>
          </a:p>
          <a:p>
            <a:r>
              <a:rPr lang="en-US" dirty="0"/>
              <a:t>MSW weekly supervision and daily task supervision.</a:t>
            </a:r>
          </a:p>
          <a:p>
            <a:r>
              <a:rPr lang="en-US" dirty="0"/>
              <a:t>Stages of internship—what to expect as normal.</a:t>
            </a:r>
          </a:p>
          <a:p>
            <a:r>
              <a:rPr lang="en-US" dirty="0"/>
              <a:t>Q and A, so you feel as prepped as possible.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/>
          <a:lstStyle/>
          <a:p>
            <a:r>
              <a:rPr lang="en-US" dirty="0"/>
              <a:t>Field Orientation</a:t>
            </a:r>
          </a:p>
        </p:txBody>
      </p:sp>
    </p:spTree>
    <p:extLst>
      <p:ext uri="{BB962C8B-B14F-4D97-AF65-F5344CB8AC3E}">
        <p14:creationId xmlns:p14="http://schemas.microsoft.com/office/powerpoint/2010/main" val="1416148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685800"/>
          </a:xfrm>
        </p:spPr>
        <p:txBody>
          <a:bodyPr/>
          <a:lstStyle/>
          <a:p>
            <a:r>
              <a:rPr lang="en-US" dirty="0"/>
              <a:t>Finally!!!</a:t>
            </a:r>
          </a:p>
        </p:txBody>
      </p:sp>
      <p:pic>
        <p:nvPicPr>
          <p:cNvPr id="6" name="Content Placeholder 5" descr="Antzerkia Lehen Hezkuntzan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00" y="1524000"/>
            <a:ext cx="6807200" cy="4876800"/>
          </a:xfrm>
        </p:spPr>
      </p:pic>
    </p:spTree>
    <p:extLst>
      <p:ext uri="{BB962C8B-B14F-4D97-AF65-F5344CB8AC3E}">
        <p14:creationId xmlns:p14="http://schemas.microsoft.com/office/powerpoint/2010/main" val="1583352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43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Students are thrilled to get to the stage of internship, to apply what you have learned, focus on ONE thing and not five courses, and GROW FAST as a professional.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dirty="0"/>
              <a:t>Students enjoy meeting each week to share stories in seminar and learn from one another’s real-life experiences.  Seminar has a few assignments but not as much as regular classes.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r>
              <a:rPr lang="en-US" dirty="0"/>
              <a:t>Culmination of Your Studies</a:t>
            </a:r>
          </a:p>
        </p:txBody>
      </p:sp>
    </p:spTree>
    <p:extLst>
      <p:ext uri="{BB962C8B-B14F-4D97-AF65-F5344CB8AC3E}">
        <p14:creationId xmlns:p14="http://schemas.microsoft.com/office/powerpoint/2010/main" val="683981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648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During your SW 480 Prep for Field Semester, other details will become clear, so just relax and get the most out of your courses.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If you have questions before then…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dirty="0"/>
              <a:t>Go to our department website’s Field Education section and scour it!  See the BSW Field Manual.  Look over the Field Agency Search.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219200"/>
          </a:xfrm>
        </p:spPr>
        <p:txBody>
          <a:bodyPr/>
          <a:lstStyle/>
          <a:p>
            <a:r>
              <a:rPr lang="en-US" dirty="0"/>
              <a:t>Don’t Worry</a:t>
            </a:r>
          </a:p>
        </p:txBody>
      </p:sp>
    </p:spTree>
    <p:extLst>
      <p:ext uri="{BB962C8B-B14F-4D97-AF65-F5344CB8AC3E}">
        <p14:creationId xmlns:p14="http://schemas.microsoft.com/office/powerpoint/2010/main" val="33326052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648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 am in the 1911 Building room 202-C.</a:t>
            </a:r>
            <a:r>
              <a:rPr lang="en-US" dirty="0">
                <a:solidFill>
                  <a:srgbClr val="C00000"/>
                </a:solidFill>
              </a:rPr>
              <a:t>*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dirty="0"/>
              <a:t>My email is </a:t>
            </a:r>
            <a:r>
              <a:rPr lang="en-US" dirty="0">
                <a:hlinkClick r:id="rId2"/>
              </a:rPr>
              <a:t>bazelter@ncsu.edu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dirty="0"/>
              <a:t>Tag me for your specific concerns, but again, our Field Team of Faculty has GOT YOU!</a:t>
            </a:r>
          </a:p>
          <a:p>
            <a:pPr marL="0" indent="0">
              <a:buNone/>
            </a:pPr>
            <a:r>
              <a:rPr lang="en-US" dirty="0"/>
              <a:t>                    										Prof. </a:t>
            </a:r>
            <a:r>
              <a:rPr lang="en-US"/>
              <a:t>Zelter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*During coronavirus isolation, working from home.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r>
              <a:rPr lang="en-US" dirty="0"/>
              <a:t>And ask me.</a:t>
            </a:r>
          </a:p>
        </p:txBody>
      </p:sp>
    </p:spTree>
    <p:extLst>
      <p:ext uri="{BB962C8B-B14F-4D97-AF65-F5344CB8AC3E}">
        <p14:creationId xmlns:p14="http://schemas.microsoft.com/office/powerpoint/2010/main" val="693569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Social Work majors complete ALL of your required course work (for major, PE, GEP, everything) before you have your formal 12-credit hour Field Practicum or “internship” during your final BSW semester.  </a:t>
            </a:r>
            <a:r>
              <a:rPr lang="en-US" dirty="0">
                <a:solidFill>
                  <a:srgbClr val="FF0000"/>
                </a:solidFill>
              </a:rPr>
              <a:t>The internship has two course components: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dirty="0"/>
              <a:t>SW 490:  	Field Seminar (3-hour course)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dirty="0"/>
              <a:t>SW 491:   	Community-Based Field Internship                                      					(9-hour course)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/>
          <a:lstStyle/>
          <a:p>
            <a:r>
              <a:rPr lang="en-US" dirty="0"/>
              <a:t>What Is BSW Field Internship?</a:t>
            </a:r>
          </a:p>
        </p:txBody>
      </p:sp>
    </p:spTree>
    <p:extLst>
      <p:ext uri="{BB962C8B-B14F-4D97-AF65-F5344CB8AC3E}">
        <p14:creationId xmlns:p14="http://schemas.microsoft.com/office/powerpoint/2010/main" val="3967108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Your internship requires </a:t>
            </a:r>
            <a:r>
              <a:rPr lang="en-US" dirty="0">
                <a:solidFill>
                  <a:srgbClr val="C00000"/>
                </a:solidFill>
              </a:rPr>
              <a:t>420 hours* </a:t>
            </a:r>
            <a:r>
              <a:rPr lang="en-US" dirty="0"/>
              <a:t>with a field site over a semester:  Fall, Spring, or Summer.</a:t>
            </a:r>
            <a:r>
              <a:rPr lang="en-US" dirty="0">
                <a:solidFill>
                  <a:srgbClr val="C00000"/>
                </a:solidFill>
              </a:rPr>
              <a:t>*</a:t>
            </a:r>
            <a:r>
              <a:rPr lang="en-US" dirty="0"/>
              <a:t> This averages to about 32 hours week.  You do this over 15 weeks in Spring and Fall, and over 10 weeks in </a:t>
            </a:r>
            <a:r>
              <a:rPr lang="en-US"/>
              <a:t>Summer.  Your </a:t>
            </a:r>
            <a:r>
              <a:rPr lang="en-US" dirty="0"/>
              <a:t>field seminar class will be either on Wednesday evening or Friday morning.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2000" dirty="0">
                <a:solidFill>
                  <a:srgbClr val="C00000"/>
                </a:solidFill>
              </a:rPr>
              <a:t>*Through May 2021, the Council on Social Work Education has reduced the required BSW internship hours per semester hours to 340, due to coronavirus changes in practice contexts.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C00000"/>
                </a:solidFill>
              </a:rPr>
              <a:t>*Summer internships may or may not be available each year.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/>
          <a:lstStyle/>
          <a:p>
            <a:r>
              <a:rPr lang="en-US" dirty="0"/>
              <a:t>Internship Hours</a:t>
            </a:r>
          </a:p>
        </p:txBody>
      </p:sp>
    </p:spTree>
    <p:extLst>
      <p:ext uri="{BB962C8B-B14F-4D97-AF65-F5344CB8AC3E}">
        <p14:creationId xmlns:p14="http://schemas.microsoft.com/office/powerpoint/2010/main" val="2412876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6482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Your formal BSW field internship is NOT…</a:t>
            </a:r>
          </a:p>
          <a:p>
            <a:pPr marL="0" indent="0">
              <a:buNone/>
            </a:pPr>
            <a:endParaRPr lang="en-US" sz="1200" dirty="0"/>
          </a:p>
          <a:p>
            <a:r>
              <a:rPr lang="en-US" dirty="0"/>
              <a:t>Your 40-hour volunteer / professional development requirement for three Social Work courses.</a:t>
            </a:r>
          </a:p>
          <a:p>
            <a:r>
              <a:rPr lang="en-US" dirty="0"/>
              <a:t>Any other community volunteering you do, even if the agency calls it an “internship.”  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dirty="0"/>
              <a:t>These are not what we call internship, which is ONLY the 2-course set during your final semester.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/>
          <a:lstStyle/>
          <a:p>
            <a:r>
              <a:rPr lang="en-US" dirty="0"/>
              <a:t>What Internship Is NOT!</a:t>
            </a:r>
          </a:p>
        </p:txBody>
      </p:sp>
    </p:spTree>
    <p:extLst>
      <p:ext uri="{BB962C8B-B14F-4D97-AF65-F5344CB8AC3E}">
        <p14:creationId xmlns:p14="http://schemas.microsoft.com/office/powerpoint/2010/main" val="3440149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267200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>
                <a:solidFill>
                  <a:srgbClr val="C00000"/>
                </a:solidFill>
              </a:rPr>
              <a:t>MONEY.  </a:t>
            </a:r>
            <a:r>
              <a:rPr lang="en-US" u="sng" dirty="0"/>
              <a:t>Plan ahead </a:t>
            </a:r>
            <a:r>
              <a:rPr lang="en-US" dirty="0"/>
              <a:t>so you work as few hours as possible during the internship semester, hopefully not at all. The internship and seminar comprise the equivalent of a big new full-time job.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4000" dirty="0">
                <a:solidFill>
                  <a:srgbClr val="C00000"/>
                </a:solidFill>
              </a:rPr>
              <a:t>CAR.  </a:t>
            </a:r>
            <a:r>
              <a:rPr lang="en-US" dirty="0"/>
              <a:t>With very few exceptions, you will need your own transportation for your internship. Plan for this.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219200"/>
          </a:xfrm>
        </p:spPr>
        <p:txBody>
          <a:bodyPr/>
          <a:lstStyle/>
          <a:p>
            <a:r>
              <a:rPr lang="en-US" dirty="0"/>
              <a:t>What to do during your Sophomore and                    Junior years in the major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641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8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What populations you enjoy:  </a:t>
            </a:r>
            <a:r>
              <a:rPr lang="en-US" dirty="0"/>
              <a:t>children, elders, those with addictions, homeless, etc.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dirty="0"/>
              <a:t>Plan your required and other volunteering to expose you to agencies that help you explore your interests. 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dirty="0"/>
              <a:t>Be aware that when you volunteer, you may impress people so much they ASK you if you want to become an intern later on!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/>
          <a:p>
            <a:r>
              <a:rPr lang="en-US" dirty="0"/>
              <a:t>Think about…</a:t>
            </a:r>
          </a:p>
        </p:txBody>
      </p:sp>
    </p:spTree>
    <p:extLst>
      <p:ext uri="{BB962C8B-B14F-4D97-AF65-F5344CB8AC3E}">
        <p14:creationId xmlns:p14="http://schemas.microsoft.com/office/powerpoint/2010/main" val="3162806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&lt;strong&gt;We&lt;/strong&gt; &lt;strong&gt;Got&lt;/strong&gt; This. by charmontez on DeviantArt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295400"/>
            <a:ext cx="3102046" cy="4793287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/>
          <a:lstStyle/>
          <a:p>
            <a:r>
              <a:rPr lang="en-US" dirty="0"/>
              <a:t>How You Find Your Internship Agency</a:t>
            </a:r>
          </a:p>
        </p:txBody>
      </p:sp>
    </p:spTree>
    <p:extLst>
      <p:ext uri="{BB962C8B-B14F-4D97-AF65-F5344CB8AC3E}">
        <p14:creationId xmlns:p14="http://schemas.microsoft.com/office/powerpoint/2010/main" val="2239801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53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 your last regular semester, you take Practice 2 and 3, another course, and </a:t>
            </a:r>
            <a:r>
              <a:rPr lang="en-US" dirty="0">
                <a:solidFill>
                  <a:srgbClr val="C00000"/>
                </a:solidFill>
              </a:rPr>
              <a:t>PREP FOR FIELD, SW 480, a  1-credit online/hybrid course to find your match.</a:t>
            </a:r>
          </a:p>
          <a:p>
            <a:pPr marL="0" indent="0">
              <a:buNone/>
            </a:pPr>
            <a:endParaRPr lang="en-US" sz="12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dirty="0"/>
              <a:t>You meet with me to tell your hopes, preferences, needs, and we determine THREE top choices for your consideration.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dirty="0"/>
              <a:t>We decide on ONE choice for your interview, and you are fully prepped.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/>
          <a:p>
            <a:r>
              <a:rPr lang="en-US" dirty="0"/>
              <a:t>Making the Match</a:t>
            </a:r>
          </a:p>
        </p:txBody>
      </p:sp>
    </p:spTree>
    <p:extLst>
      <p:ext uri="{BB962C8B-B14F-4D97-AF65-F5344CB8AC3E}">
        <p14:creationId xmlns:p14="http://schemas.microsoft.com/office/powerpoint/2010/main" val="3468495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648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When you are in SW 480, we cover all the bases so you are not on your own for the decision, the interview, and beginning Field Internship the next semester.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685800"/>
          </a:xfrm>
        </p:spPr>
        <p:txBody>
          <a:bodyPr/>
          <a:lstStyle/>
          <a:p>
            <a:r>
              <a:rPr lang="en-US" dirty="0"/>
              <a:t>Making the Match</a:t>
            </a:r>
          </a:p>
        </p:txBody>
      </p:sp>
      <p:pic>
        <p:nvPicPr>
          <p:cNvPr id="4" name="Picture 3" descr="Test para Saber Si Estas Listo Para Iniciar tu Negocio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429000"/>
            <a:ext cx="269557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1019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P_Template">
      <a:majorFont>
        <a:latin typeface="Franklin Gothic Demi Cond"/>
        <a:ea typeface=""/>
        <a:cs typeface=""/>
      </a:majorFont>
      <a:minorFont>
        <a:latin typeface="Franklin Gothic Medium C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1869</TotalTime>
  <Words>712</Words>
  <Application>Microsoft Office PowerPoint</Application>
  <PresentationFormat>On-screen Show (4:3)</PresentationFormat>
  <Paragraphs>64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Calibri</vt:lpstr>
      <vt:lpstr>Franklin Gothic Medium Cond</vt:lpstr>
      <vt:lpstr>Arial</vt:lpstr>
      <vt:lpstr>Franklin Gothic Demi Cond</vt:lpstr>
      <vt:lpstr>Office Theme</vt:lpstr>
      <vt:lpstr>BSW Field Internship: Here’s what to expect</vt:lpstr>
      <vt:lpstr>What Is BSW Field Internship?</vt:lpstr>
      <vt:lpstr>Internship Hours</vt:lpstr>
      <vt:lpstr>What Internship Is NOT!</vt:lpstr>
      <vt:lpstr>What to do during your Sophomore and                    Junior years in the major </vt:lpstr>
      <vt:lpstr>Think about…</vt:lpstr>
      <vt:lpstr>How You Find Your Internship Agency</vt:lpstr>
      <vt:lpstr>Making the Match</vt:lpstr>
      <vt:lpstr>Making the Match</vt:lpstr>
      <vt:lpstr>Field Orientation</vt:lpstr>
      <vt:lpstr>Finally!!!</vt:lpstr>
      <vt:lpstr>Culmination of Your Studies</vt:lpstr>
      <vt:lpstr>Don’t Worry</vt:lpstr>
      <vt:lpstr>And ask me.</vt:lpstr>
    </vt:vector>
  </TitlesOfParts>
  <Company>NC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Vicky</dc:creator>
  <cp:lastModifiedBy>Barbara Zelter</cp:lastModifiedBy>
  <cp:revision>117</cp:revision>
  <dcterms:created xsi:type="dcterms:W3CDTF">2008-05-29T15:02:20Z</dcterms:created>
  <dcterms:modified xsi:type="dcterms:W3CDTF">2020-05-12T14:25:27Z</dcterms:modified>
</cp:coreProperties>
</file>