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6" r:id="rId5"/>
    <p:sldId id="262" r:id="rId6"/>
    <p:sldId id="263" r:id="rId7"/>
    <p:sldId id="268" r:id="rId8"/>
    <p:sldId id="269" r:id="rId9"/>
    <p:sldId id="258" r:id="rId10"/>
    <p:sldId id="267" r:id="rId11"/>
    <p:sldId id="273" r:id="rId12"/>
    <p:sldId id="260" r:id="rId13"/>
    <p:sldId id="274" r:id="rId14"/>
    <p:sldId id="276" r:id="rId15"/>
    <p:sldId id="277" r:id="rId16"/>
    <p:sldId id="278" r:id="rId17"/>
    <p:sldId id="27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1170"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E0CD31-CEC7-4106-839D-87EE166C3856}"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76555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0CD31-CEC7-4106-839D-87EE166C3856}"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76820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0CD31-CEC7-4106-839D-87EE166C3856}"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20532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0CD31-CEC7-4106-839D-87EE166C3856}"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367361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E0CD31-CEC7-4106-839D-87EE166C3856}"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404631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E0CD31-CEC7-4106-839D-87EE166C3856}"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262023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E0CD31-CEC7-4106-839D-87EE166C3856}" type="datetimeFigureOut">
              <a:rPr lang="en-US" smtClean="0"/>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18214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E0CD31-CEC7-4106-839D-87EE166C3856}" type="datetimeFigureOut">
              <a:rPr lang="en-US" smtClean="0"/>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70324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0CD31-CEC7-4106-839D-87EE166C3856}" type="datetimeFigureOut">
              <a:rPr lang="en-US" smtClean="0"/>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49862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0CD31-CEC7-4106-839D-87EE166C3856}"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346325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E0CD31-CEC7-4106-839D-87EE166C3856}"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C9CD9-C76B-40DC-971F-DAEBE12AF3AE}" type="slidenum">
              <a:rPr lang="en-US" smtClean="0"/>
              <a:t>‹#›</a:t>
            </a:fld>
            <a:endParaRPr lang="en-US"/>
          </a:p>
        </p:txBody>
      </p:sp>
    </p:spTree>
    <p:extLst>
      <p:ext uri="{BB962C8B-B14F-4D97-AF65-F5344CB8AC3E}">
        <p14:creationId xmlns:p14="http://schemas.microsoft.com/office/powerpoint/2010/main" val="274308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0CD31-CEC7-4106-839D-87EE166C3856}" type="datetimeFigureOut">
              <a:rPr lang="en-US" smtClean="0"/>
              <a:t>6/15/2020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C9CD9-C76B-40DC-971F-DAEBE12AF3AE}" type="slidenum">
              <a:rPr lang="en-US" smtClean="0"/>
              <a:t>‹#›</a:t>
            </a:fld>
            <a:endParaRPr lang="en-US"/>
          </a:p>
        </p:txBody>
      </p:sp>
    </p:spTree>
    <p:extLst>
      <p:ext uri="{BB962C8B-B14F-4D97-AF65-F5344CB8AC3E}">
        <p14:creationId xmlns:p14="http://schemas.microsoft.com/office/powerpoint/2010/main" val="802452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vot-er.org/telehealthsw/"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aswnc.org/default.aspx" TargetMode="External"/><Relationship Id="rId2" Type="http://schemas.openxmlformats.org/officeDocument/2006/relationships/hyperlink" Target="https://disabilityrightsnc.org/" TargetMode="External"/><Relationship Id="rId1" Type="http://schemas.openxmlformats.org/officeDocument/2006/relationships/slideLayout" Target="../slideLayouts/slideLayout7.xml"/><Relationship Id="rId6" Type="http://schemas.openxmlformats.org/officeDocument/2006/relationships/hyperlink" Target="https://www.commoncause.org/north-carolina/" TargetMode="External"/><Relationship Id="rId5" Type="http://schemas.openxmlformats.org/officeDocument/2006/relationships/hyperlink" Target="https://democracync.org/" TargetMode="External"/><Relationship Id="rId4" Type="http://schemas.openxmlformats.org/officeDocument/2006/relationships/hyperlink" Target="https://naacpnc.org/"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mailto:bazelter@ncsu.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Your_Vote_Counts_Badge.jpg"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lickr.com/photos/anirudhkoul/6035221492"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democracync.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vt.ncsbe.gov/RegLkup/" TargetMode="External"/><Relationship Id="rId1" Type="http://schemas.openxmlformats.org/officeDocument/2006/relationships/slideLayout" Target="../slideLayouts/slideLayout2.xml"/><Relationship Id="rId4" Type="http://schemas.openxmlformats.org/officeDocument/2006/relationships/hyperlink" Target="https://www.pixton.com/schools/teacher-resources/lesson-plans/introduction-to-governmen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descr="A close up of a sign&#10;&#10;Description automatically generated">
            <a:extLst>
              <a:ext uri="{FF2B5EF4-FFF2-40B4-BE49-F238E27FC236}">
                <a16:creationId xmlns:a16="http://schemas.microsoft.com/office/drawing/2014/main" id="{9A328C10-0090-4A2C-B640-D5F4556D3B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2758" y="436567"/>
            <a:ext cx="5123330" cy="3429475"/>
          </a:xfrm>
          <a:prstGeom prst="rect">
            <a:avLst/>
          </a:prstGeom>
        </p:spPr>
      </p:pic>
      <p:sp>
        <p:nvSpPr>
          <p:cNvPr id="5" name="TextBox 4">
            <a:extLst>
              <a:ext uri="{FF2B5EF4-FFF2-40B4-BE49-F238E27FC236}">
                <a16:creationId xmlns:a16="http://schemas.microsoft.com/office/drawing/2014/main" id="{47C3CE46-F0A9-468B-BCEB-E9B73F32A779}"/>
              </a:ext>
            </a:extLst>
          </p:cNvPr>
          <p:cNvSpPr txBox="1"/>
          <p:nvPr/>
        </p:nvSpPr>
        <p:spPr>
          <a:xfrm>
            <a:off x="927847" y="4195482"/>
            <a:ext cx="7261412" cy="1077218"/>
          </a:xfrm>
          <a:prstGeom prst="rect">
            <a:avLst/>
          </a:prstGeom>
          <a:solidFill>
            <a:srgbClr val="FFFF00"/>
          </a:solidFill>
          <a:ln>
            <a:solidFill>
              <a:srgbClr val="C00000"/>
            </a:solidFill>
          </a:ln>
        </p:spPr>
        <p:txBody>
          <a:bodyPr wrap="square" rtlCol="0">
            <a:spAutoFit/>
          </a:bodyPr>
          <a:lstStyle/>
          <a:p>
            <a:pPr algn="ctr"/>
            <a:r>
              <a:rPr lang="en-US" sz="2800" dirty="0">
                <a:latin typeface="Arial Black" panose="020B0A04020102020204" pitchFamily="34" charset="0"/>
              </a:rPr>
              <a:t>Steps for BSW and MSW Internships </a:t>
            </a:r>
          </a:p>
          <a:p>
            <a:pPr algn="ctr"/>
            <a:endParaRPr lang="en-US" sz="800" dirty="0">
              <a:latin typeface="Arial Black" panose="020B0A04020102020204" pitchFamily="34" charset="0"/>
            </a:endParaRPr>
          </a:p>
          <a:p>
            <a:pPr algn="ctr"/>
            <a:r>
              <a:rPr lang="en-US" sz="2800" dirty="0">
                <a:latin typeface="Arial Black" panose="020B0A04020102020204" pitchFamily="34" charset="0"/>
              </a:rPr>
              <a:t>Fall 2020</a:t>
            </a:r>
          </a:p>
        </p:txBody>
      </p:sp>
    </p:spTree>
    <p:extLst>
      <p:ext uri="{BB962C8B-B14F-4D97-AF65-F5344CB8AC3E}">
        <p14:creationId xmlns:p14="http://schemas.microsoft.com/office/powerpoint/2010/main" val="1209695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1C13B-70D0-4C7E-BD06-6E55CC901450}"/>
              </a:ext>
            </a:extLst>
          </p:cNvPr>
          <p:cNvSpPr>
            <a:spLocks noGrp="1"/>
          </p:cNvSpPr>
          <p:nvPr>
            <p:ph type="title"/>
          </p:nvPr>
        </p:nvSpPr>
        <p:spPr>
          <a:xfrm>
            <a:off x="628650" y="365127"/>
            <a:ext cx="7886700" cy="917764"/>
          </a:xfrm>
          <a:solidFill>
            <a:srgbClr val="FFFF00"/>
          </a:solidFill>
          <a:ln>
            <a:solidFill>
              <a:srgbClr val="C00000"/>
            </a:solidFill>
          </a:ln>
        </p:spPr>
        <p:txBody>
          <a:bodyPr>
            <a:normAutofit/>
          </a:bodyPr>
          <a:lstStyle/>
          <a:p>
            <a:pPr algn="ctr"/>
            <a:r>
              <a:rPr lang="en-US" sz="4000" b="1" dirty="0">
                <a:latin typeface="Arial Black" panose="020B0A04020102020204" pitchFamily="34" charset="0"/>
              </a:rPr>
              <a:t>It’s not only the President!</a:t>
            </a:r>
          </a:p>
        </p:txBody>
      </p:sp>
      <p:sp>
        <p:nvSpPr>
          <p:cNvPr id="3" name="Content Placeholder 2">
            <a:extLst>
              <a:ext uri="{FF2B5EF4-FFF2-40B4-BE49-F238E27FC236}">
                <a16:creationId xmlns:a16="http://schemas.microsoft.com/office/drawing/2014/main" id="{EE05BAA9-E2FD-480B-819B-D6B779075979}"/>
              </a:ext>
            </a:extLst>
          </p:cNvPr>
          <p:cNvSpPr>
            <a:spLocks noGrp="1"/>
          </p:cNvSpPr>
          <p:nvPr>
            <p:ph idx="1"/>
          </p:nvPr>
        </p:nvSpPr>
        <p:spPr>
          <a:xfrm>
            <a:off x="628650" y="1569493"/>
            <a:ext cx="7886700" cy="4607470"/>
          </a:xfrm>
        </p:spPr>
        <p:txBody>
          <a:bodyPr>
            <a:normAutofit fontScale="92500"/>
          </a:bodyPr>
          <a:lstStyle/>
          <a:p>
            <a:pPr marL="0" indent="0">
              <a:buNone/>
            </a:pPr>
            <a:r>
              <a:rPr lang="en-US" b="1" dirty="0">
                <a:solidFill>
                  <a:srgbClr val="39873B"/>
                </a:solidFill>
              </a:rPr>
              <a:t>County Commissioners </a:t>
            </a:r>
            <a:r>
              <a:rPr lang="en-US" b="1" dirty="0"/>
              <a:t>vote on social services funding, sheriff departments, environment, and school funding!</a:t>
            </a:r>
          </a:p>
          <a:p>
            <a:pPr marL="0" indent="0">
              <a:buNone/>
            </a:pPr>
            <a:endParaRPr lang="en-US" sz="900" b="1" dirty="0">
              <a:solidFill>
                <a:srgbClr val="39873B"/>
              </a:solidFill>
            </a:endParaRPr>
          </a:p>
          <a:p>
            <a:pPr marL="0" indent="0">
              <a:buNone/>
            </a:pPr>
            <a:r>
              <a:rPr lang="en-US" b="1" dirty="0">
                <a:solidFill>
                  <a:srgbClr val="39873B"/>
                </a:solidFill>
              </a:rPr>
              <a:t>City Councils </a:t>
            </a:r>
            <a:r>
              <a:rPr lang="en-US" b="1" dirty="0"/>
              <a:t>decide about police oversight, homeless shelters, and zoning for affordable housing! </a:t>
            </a:r>
          </a:p>
          <a:p>
            <a:pPr marL="0" indent="0">
              <a:buNone/>
            </a:pPr>
            <a:endParaRPr lang="en-US" sz="800" b="1" dirty="0">
              <a:solidFill>
                <a:srgbClr val="39873B"/>
              </a:solidFill>
            </a:endParaRPr>
          </a:p>
          <a:p>
            <a:pPr marL="0" indent="0">
              <a:buNone/>
            </a:pPr>
            <a:r>
              <a:rPr lang="en-US" b="1" dirty="0">
                <a:solidFill>
                  <a:srgbClr val="39873B"/>
                </a:solidFill>
              </a:rPr>
              <a:t>State legislators </a:t>
            </a:r>
            <a:r>
              <a:rPr lang="en-US" b="1" dirty="0"/>
              <a:t>(NC General Assembly) plan how mental health systems can operate, set college tuition, and vote on hundreds of issues that affect all of us.  </a:t>
            </a:r>
          </a:p>
          <a:p>
            <a:pPr marL="0" indent="0">
              <a:buNone/>
            </a:pPr>
            <a:r>
              <a:rPr lang="en-US" b="1" dirty="0"/>
              <a:t>	</a:t>
            </a:r>
          </a:p>
          <a:p>
            <a:pPr marL="0" indent="0">
              <a:buNone/>
            </a:pPr>
            <a:r>
              <a:rPr lang="en-US" b="1" dirty="0"/>
              <a:t>	</a:t>
            </a:r>
            <a:endParaRPr lang="en-US" b="1" i="1" dirty="0"/>
          </a:p>
        </p:txBody>
      </p:sp>
      <p:sp>
        <p:nvSpPr>
          <p:cNvPr id="5" name="Oval 4">
            <a:extLst>
              <a:ext uri="{FF2B5EF4-FFF2-40B4-BE49-F238E27FC236}">
                <a16:creationId xmlns:a16="http://schemas.microsoft.com/office/drawing/2014/main" id="{5F784AC1-125E-457B-8F02-6571A1D4721A}"/>
              </a:ext>
            </a:extLst>
          </p:cNvPr>
          <p:cNvSpPr/>
          <p:nvPr/>
        </p:nvSpPr>
        <p:spPr>
          <a:xfrm>
            <a:off x="1187355" y="4954137"/>
            <a:ext cx="6346209" cy="15094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rgbClr val="39873B"/>
                </a:solidFill>
              </a:rPr>
              <a:t>DO YOU KNOW WHERE YOUR REPS STAND?</a:t>
            </a:r>
            <a:endParaRPr lang="en-US" sz="3200" dirty="0">
              <a:solidFill>
                <a:srgbClr val="39873B"/>
              </a:solidFill>
            </a:endParaRPr>
          </a:p>
        </p:txBody>
      </p:sp>
    </p:spTree>
    <p:extLst>
      <p:ext uri="{BB962C8B-B14F-4D97-AF65-F5344CB8AC3E}">
        <p14:creationId xmlns:p14="http://schemas.microsoft.com/office/powerpoint/2010/main" val="4046552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34AAF-5404-45B6-A47F-C349A52FF8B9}"/>
              </a:ext>
            </a:extLst>
          </p:cNvPr>
          <p:cNvSpPr txBox="1"/>
          <p:nvPr/>
        </p:nvSpPr>
        <p:spPr>
          <a:xfrm>
            <a:off x="791570" y="518615"/>
            <a:ext cx="7874758" cy="5416868"/>
          </a:xfrm>
          <a:prstGeom prst="rect">
            <a:avLst/>
          </a:prstGeom>
          <a:solidFill>
            <a:srgbClr val="FFFF00"/>
          </a:solidFill>
          <a:ln>
            <a:solidFill>
              <a:srgbClr val="FF0000"/>
            </a:solidFill>
          </a:ln>
        </p:spPr>
        <p:txBody>
          <a:bodyPr wrap="square" rtlCol="0">
            <a:spAutoFit/>
          </a:bodyPr>
          <a:lstStyle/>
          <a:p>
            <a:pPr algn="ctr"/>
            <a:r>
              <a:rPr lang="en-US" sz="4000" dirty="0">
                <a:solidFill>
                  <a:srgbClr val="39873B"/>
                </a:solidFill>
                <a:latin typeface="Arial Black" panose="020B0A04020102020204" pitchFamily="34" charset="0"/>
              </a:rPr>
              <a:t>2. Check with your agency</a:t>
            </a:r>
          </a:p>
          <a:p>
            <a:pPr algn="ctr"/>
            <a:endParaRPr lang="en-US" sz="800" dirty="0">
              <a:solidFill>
                <a:srgbClr val="39873B"/>
              </a:solidFill>
              <a:latin typeface="Arial Black" panose="020B0A04020102020204" pitchFamily="34" charset="0"/>
            </a:endParaRPr>
          </a:p>
          <a:p>
            <a:pPr algn="ctr"/>
            <a:endParaRPr lang="en-US" dirty="0">
              <a:solidFill>
                <a:srgbClr val="39873B"/>
              </a:solidFill>
              <a:latin typeface="Arial Black" panose="020B0A04020102020204" pitchFamily="34" charset="0"/>
            </a:endParaRPr>
          </a:p>
          <a:p>
            <a:pPr marL="742950" indent="-742950">
              <a:buFont typeface="+mj-lt"/>
              <a:buAutoNum type="arabicPeriod"/>
            </a:pPr>
            <a:r>
              <a:rPr lang="en-US" sz="2400" b="1" dirty="0">
                <a:solidFill>
                  <a:srgbClr val="39873B"/>
                </a:solidFill>
              </a:rPr>
              <a:t>Ask who is the right person in the agency for a conversation on:</a:t>
            </a:r>
          </a:p>
          <a:p>
            <a:endParaRPr lang="en-US" sz="800" b="1" dirty="0">
              <a:solidFill>
                <a:srgbClr val="39873B"/>
              </a:solidFill>
            </a:endParaRPr>
          </a:p>
          <a:p>
            <a:pPr marL="342900" indent="-342900">
              <a:buFont typeface="Arial" panose="020B0604020202020204" pitchFamily="34" charset="0"/>
              <a:buChar char="•"/>
            </a:pPr>
            <a:r>
              <a:rPr lang="en-US" sz="2400" b="1" i="1" dirty="0">
                <a:solidFill>
                  <a:srgbClr val="C00000"/>
                </a:solidFill>
              </a:rPr>
              <a:t>What they do (or don’t, and why) already, as to voter engagement with staff and/or clients.</a:t>
            </a:r>
          </a:p>
          <a:p>
            <a:endParaRPr lang="en-US" sz="800" b="1" i="1" dirty="0">
              <a:solidFill>
                <a:srgbClr val="C00000"/>
              </a:solidFill>
            </a:endParaRPr>
          </a:p>
          <a:p>
            <a:pPr marL="342900" indent="-342900">
              <a:buFont typeface="Arial" panose="020B0604020202020204" pitchFamily="34" charset="0"/>
              <a:buChar char="•"/>
            </a:pPr>
            <a:r>
              <a:rPr lang="en-US" sz="2400" b="1" i="1" dirty="0">
                <a:solidFill>
                  <a:srgbClr val="C00000"/>
                </a:solidFill>
              </a:rPr>
              <a:t>What they think might be useful, practical, and realistic steps for you to do in their agency, as social workers are mandated to work on civic engagement for social equity, and as those we serve deserve information and assistance to gain programs and policies that help their situations.</a:t>
            </a:r>
          </a:p>
          <a:p>
            <a:pPr marL="342900" indent="-342900">
              <a:buFont typeface="Arial" panose="020B0604020202020204" pitchFamily="34" charset="0"/>
              <a:buChar char="•"/>
            </a:pPr>
            <a:endParaRPr lang="en-US" sz="2400" b="1" i="1" dirty="0">
              <a:solidFill>
                <a:srgbClr val="C00000"/>
              </a:solidFill>
            </a:endParaRPr>
          </a:p>
          <a:p>
            <a:r>
              <a:rPr lang="en-US" sz="2400" b="1" dirty="0">
                <a:solidFill>
                  <a:srgbClr val="39873B"/>
                </a:solidFill>
              </a:rPr>
              <a:t>2.  	   Add approved tasks to your Work Plan.</a:t>
            </a:r>
            <a:endParaRPr lang="en-US" sz="2400" dirty="0">
              <a:solidFill>
                <a:srgbClr val="39873B"/>
              </a:solidFill>
            </a:endParaRPr>
          </a:p>
        </p:txBody>
      </p:sp>
    </p:spTree>
    <p:extLst>
      <p:ext uri="{BB962C8B-B14F-4D97-AF65-F5344CB8AC3E}">
        <p14:creationId xmlns:p14="http://schemas.microsoft.com/office/powerpoint/2010/main" val="3997020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7B0E-AF75-4C17-8841-30F90D065F43}"/>
              </a:ext>
            </a:extLst>
          </p:cNvPr>
          <p:cNvSpPr>
            <a:spLocks noGrp="1"/>
          </p:cNvSpPr>
          <p:nvPr>
            <p:ph type="title"/>
          </p:nvPr>
        </p:nvSpPr>
        <p:spPr>
          <a:solidFill>
            <a:srgbClr val="FFFF00"/>
          </a:solidFill>
          <a:ln>
            <a:solidFill>
              <a:srgbClr val="C00000"/>
            </a:solidFill>
          </a:ln>
        </p:spPr>
        <p:txBody>
          <a:bodyPr>
            <a:normAutofit/>
          </a:bodyPr>
          <a:lstStyle/>
          <a:p>
            <a:pPr algn="ctr"/>
            <a:r>
              <a:rPr lang="en-US" sz="4000" dirty="0">
                <a:latin typeface="Arial Black" panose="020B0A04020102020204" pitchFamily="34" charset="0"/>
              </a:rPr>
              <a:t>Telehealth Internship?</a:t>
            </a:r>
          </a:p>
        </p:txBody>
      </p:sp>
      <p:sp>
        <p:nvSpPr>
          <p:cNvPr id="3" name="Content Placeholder 2">
            <a:extLst>
              <a:ext uri="{FF2B5EF4-FFF2-40B4-BE49-F238E27FC236}">
                <a16:creationId xmlns:a16="http://schemas.microsoft.com/office/drawing/2014/main" id="{13AF5D7E-8205-4985-BEDC-25BA0372D30C}"/>
              </a:ext>
            </a:extLst>
          </p:cNvPr>
          <p:cNvSpPr>
            <a:spLocks noGrp="1"/>
          </p:cNvSpPr>
          <p:nvPr>
            <p:ph idx="1"/>
          </p:nvPr>
        </p:nvSpPr>
        <p:spPr>
          <a:xfrm>
            <a:off x="2397839" y="1690689"/>
            <a:ext cx="5038384" cy="17306269"/>
          </a:xfrm>
        </p:spPr>
        <p:txBody>
          <a:bodyPr/>
          <a:lstStyle/>
          <a:p>
            <a:pPr marL="0" indent="0" algn="ctr">
              <a:buNone/>
            </a:pPr>
            <a:endParaRPr lang="en-US" dirty="0"/>
          </a:p>
          <a:p>
            <a:pPr marL="0" indent="0" algn="ctr">
              <a:buNone/>
            </a:pPr>
            <a:endParaRPr lang="en-US" dirty="0"/>
          </a:p>
          <a:p>
            <a:pPr marL="0" indent="0">
              <a:buNone/>
            </a:pPr>
            <a:endParaRPr lang="en-US" dirty="0"/>
          </a:p>
        </p:txBody>
      </p:sp>
      <p:pic>
        <p:nvPicPr>
          <p:cNvPr id="2052" name="Picture 4">
            <a:extLst>
              <a:ext uri="{FF2B5EF4-FFF2-40B4-BE49-F238E27FC236}">
                <a16:creationId xmlns:a16="http://schemas.microsoft.com/office/drawing/2014/main" id="{1D09DEEB-BFAF-446B-BE4A-3CBD9D2EF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076" y="2224585"/>
            <a:ext cx="5201848" cy="15540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F2BE8C3-ABFB-44B5-8937-4C7A44192F0B}"/>
              </a:ext>
            </a:extLst>
          </p:cNvPr>
          <p:cNvSpPr txBox="1"/>
          <p:nvPr/>
        </p:nvSpPr>
        <p:spPr>
          <a:xfrm>
            <a:off x="1823684" y="4208928"/>
            <a:ext cx="5612539" cy="2246769"/>
          </a:xfrm>
          <a:prstGeom prst="rect">
            <a:avLst/>
          </a:prstGeom>
          <a:noFill/>
        </p:spPr>
        <p:txBody>
          <a:bodyPr wrap="square" rtlCol="0">
            <a:spAutoFit/>
          </a:bodyPr>
          <a:lstStyle/>
          <a:p>
            <a:pPr algn="ctr"/>
            <a:r>
              <a:rPr lang="en-US" sz="2800" b="1" dirty="0"/>
              <a:t>If you have an internship using telehealth conferencing,                            </a:t>
            </a:r>
            <a:r>
              <a:rPr lang="en-US" sz="2800" b="1" dirty="0">
                <a:hlinkClick r:id="rId3"/>
              </a:rPr>
              <a:t>this link </a:t>
            </a:r>
            <a:r>
              <a:rPr lang="en-US" sz="2800" b="1" dirty="0"/>
              <a:t>gives you steps and exact language to use in calls with clients, for voting check-in.</a:t>
            </a:r>
          </a:p>
        </p:txBody>
      </p:sp>
    </p:spTree>
    <p:extLst>
      <p:ext uri="{BB962C8B-B14F-4D97-AF65-F5344CB8AC3E}">
        <p14:creationId xmlns:p14="http://schemas.microsoft.com/office/powerpoint/2010/main" val="82285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34AAF-5404-45B6-A47F-C349A52FF8B9}"/>
              </a:ext>
            </a:extLst>
          </p:cNvPr>
          <p:cNvSpPr txBox="1"/>
          <p:nvPr/>
        </p:nvSpPr>
        <p:spPr>
          <a:xfrm>
            <a:off x="791570" y="518615"/>
            <a:ext cx="7874758" cy="5570756"/>
          </a:xfrm>
          <a:prstGeom prst="rect">
            <a:avLst/>
          </a:prstGeom>
          <a:solidFill>
            <a:srgbClr val="FFFF00"/>
          </a:solidFill>
          <a:ln>
            <a:solidFill>
              <a:srgbClr val="FF0000"/>
            </a:solidFill>
          </a:ln>
        </p:spPr>
        <p:txBody>
          <a:bodyPr wrap="square" rtlCol="0">
            <a:spAutoFit/>
          </a:bodyPr>
          <a:lstStyle/>
          <a:p>
            <a:pPr algn="ctr"/>
            <a:r>
              <a:rPr lang="en-US" sz="4000" dirty="0">
                <a:solidFill>
                  <a:srgbClr val="39873B"/>
                </a:solidFill>
                <a:latin typeface="Arial Black" panose="020B0A04020102020204" pitchFamily="34" charset="0"/>
              </a:rPr>
              <a:t>Some realistic steps…</a:t>
            </a:r>
            <a:endParaRPr lang="en-US" sz="800" dirty="0">
              <a:solidFill>
                <a:srgbClr val="39873B"/>
              </a:solidFill>
              <a:latin typeface="Arial Black" panose="020B0A04020102020204" pitchFamily="34" charset="0"/>
            </a:endParaRPr>
          </a:p>
          <a:p>
            <a:pPr algn="ctr"/>
            <a:endParaRPr lang="en-US" b="1" dirty="0">
              <a:solidFill>
                <a:srgbClr val="39873B"/>
              </a:solidFill>
              <a:latin typeface="Arial Black" panose="020B0A04020102020204" pitchFamily="34" charset="0"/>
            </a:endParaRPr>
          </a:p>
          <a:p>
            <a:r>
              <a:rPr lang="en-US" sz="2400" b="1" dirty="0">
                <a:solidFill>
                  <a:srgbClr val="C00000"/>
                </a:solidFill>
              </a:rPr>
              <a:t>TEACH-INS.  </a:t>
            </a:r>
            <a:r>
              <a:rPr lang="en-US" sz="2400" b="1" dirty="0">
                <a:solidFill>
                  <a:srgbClr val="39873B"/>
                </a:solidFill>
              </a:rPr>
              <a:t>Intern hosting staff teach-ins on finding their reps and sample ballots and information on candidates.</a:t>
            </a:r>
          </a:p>
          <a:p>
            <a:endParaRPr lang="en-US" b="1" dirty="0">
              <a:solidFill>
                <a:srgbClr val="39873B"/>
              </a:solidFill>
            </a:endParaRPr>
          </a:p>
          <a:p>
            <a:r>
              <a:rPr lang="en-US" sz="2400" b="1" dirty="0">
                <a:solidFill>
                  <a:srgbClr val="C00000"/>
                </a:solidFill>
              </a:rPr>
              <a:t>CHECK-INS WITH CLIENTS.  </a:t>
            </a:r>
            <a:r>
              <a:rPr lang="en-US" sz="2400" b="1" dirty="0">
                <a:solidFill>
                  <a:srgbClr val="39873B"/>
                </a:solidFill>
              </a:rPr>
              <a:t>Depending on the agency, it may be possible to ask clients if they would like any information or help. Do they want help to register to vote, learn their reps, find a ride to the polls, get information on absentee ballots, etc.?</a:t>
            </a:r>
          </a:p>
          <a:p>
            <a:endParaRPr lang="en-US" sz="800" b="1" dirty="0">
              <a:solidFill>
                <a:srgbClr val="39873B"/>
              </a:solidFill>
            </a:endParaRPr>
          </a:p>
          <a:p>
            <a:endParaRPr lang="en-US" sz="800" b="1" dirty="0">
              <a:solidFill>
                <a:srgbClr val="39873B"/>
              </a:solidFill>
            </a:endParaRPr>
          </a:p>
          <a:p>
            <a:r>
              <a:rPr lang="en-US" sz="2400" b="1" dirty="0">
                <a:solidFill>
                  <a:srgbClr val="C00000"/>
                </a:solidFill>
              </a:rPr>
              <a:t>SHARE LINKS ON VOTING.  </a:t>
            </a:r>
            <a:r>
              <a:rPr lang="en-US" sz="2400" b="1" dirty="0">
                <a:solidFill>
                  <a:srgbClr val="39873B"/>
                </a:solidFill>
                <a:hlinkClick r:id="rId2"/>
              </a:rPr>
              <a:t>Disability Rights NC</a:t>
            </a:r>
            <a:r>
              <a:rPr lang="en-US" sz="2400" b="1" dirty="0">
                <a:solidFill>
                  <a:srgbClr val="39873B"/>
                </a:solidFill>
              </a:rPr>
              <a:t>, </a:t>
            </a:r>
            <a:r>
              <a:rPr lang="en-US" sz="2400" b="1" dirty="0">
                <a:solidFill>
                  <a:srgbClr val="39873B"/>
                </a:solidFill>
                <a:hlinkClick r:id="rId3"/>
              </a:rPr>
              <a:t>NASW NC</a:t>
            </a:r>
            <a:r>
              <a:rPr lang="en-US" sz="2400" b="1" dirty="0">
                <a:solidFill>
                  <a:srgbClr val="39873B"/>
                </a:solidFill>
              </a:rPr>
              <a:t>, </a:t>
            </a:r>
            <a:r>
              <a:rPr lang="en-US" sz="2400" b="1" dirty="0">
                <a:solidFill>
                  <a:srgbClr val="39873B"/>
                </a:solidFill>
                <a:hlinkClick r:id="rId4"/>
              </a:rPr>
              <a:t>NAACP NC</a:t>
            </a:r>
            <a:r>
              <a:rPr lang="en-US" sz="2400" b="1" dirty="0">
                <a:solidFill>
                  <a:srgbClr val="39873B"/>
                </a:solidFill>
              </a:rPr>
              <a:t>, </a:t>
            </a:r>
            <a:r>
              <a:rPr lang="en-US" sz="2400" b="1" dirty="0">
                <a:solidFill>
                  <a:srgbClr val="39873B"/>
                </a:solidFill>
                <a:hlinkClick r:id="rId5"/>
              </a:rPr>
              <a:t>Democracy NC</a:t>
            </a:r>
            <a:r>
              <a:rPr lang="en-US" sz="2400" b="1" dirty="0">
                <a:solidFill>
                  <a:srgbClr val="39873B"/>
                </a:solidFill>
              </a:rPr>
              <a:t>, </a:t>
            </a:r>
            <a:r>
              <a:rPr lang="en-US" sz="2400" b="1" dirty="0">
                <a:solidFill>
                  <a:srgbClr val="39873B"/>
                </a:solidFill>
                <a:hlinkClick r:id="rId6"/>
              </a:rPr>
              <a:t>Common Cause NC</a:t>
            </a:r>
            <a:r>
              <a:rPr lang="en-US" sz="2400" b="1" dirty="0">
                <a:solidFill>
                  <a:srgbClr val="39873B"/>
                </a:solidFill>
              </a:rPr>
              <a:t>, and groups that educate on rights at the polls, etc.</a:t>
            </a:r>
          </a:p>
          <a:p>
            <a:endParaRPr lang="en-US" sz="2400" dirty="0">
              <a:solidFill>
                <a:srgbClr val="39873B"/>
              </a:solidFill>
            </a:endParaRPr>
          </a:p>
        </p:txBody>
      </p:sp>
    </p:spTree>
    <p:extLst>
      <p:ext uri="{BB962C8B-B14F-4D97-AF65-F5344CB8AC3E}">
        <p14:creationId xmlns:p14="http://schemas.microsoft.com/office/powerpoint/2010/main" val="98145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34AAF-5404-45B6-A47F-C349A52FF8B9}"/>
              </a:ext>
            </a:extLst>
          </p:cNvPr>
          <p:cNvSpPr txBox="1"/>
          <p:nvPr/>
        </p:nvSpPr>
        <p:spPr>
          <a:xfrm>
            <a:off x="491320" y="720565"/>
            <a:ext cx="8106770" cy="5570756"/>
          </a:xfrm>
          <a:prstGeom prst="rect">
            <a:avLst/>
          </a:prstGeom>
          <a:solidFill>
            <a:srgbClr val="FFFF00"/>
          </a:solidFill>
          <a:ln>
            <a:solidFill>
              <a:srgbClr val="FF0000"/>
            </a:solidFill>
          </a:ln>
        </p:spPr>
        <p:txBody>
          <a:bodyPr wrap="square" rtlCol="0">
            <a:spAutoFit/>
          </a:bodyPr>
          <a:lstStyle/>
          <a:p>
            <a:pPr algn="ctr"/>
            <a:r>
              <a:rPr lang="en-US" sz="4000" dirty="0">
                <a:solidFill>
                  <a:srgbClr val="39873B"/>
                </a:solidFill>
                <a:latin typeface="Arial Black" panose="020B0A04020102020204" pitchFamily="34" charset="0"/>
              </a:rPr>
              <a:t>3.  Get help from faculty</a:t>
            </a:r>
          </a:p>
          <a:p>
            <a:pPr algn="ctr"/>
            <a:endParaRPr lang="en-US" sz="800" dirty="0">
              <a:solidFill>
                <a:srgbClr val="39873B"/>
              </a:solidFill>
              <a:latin typeface="Arial Black" panose="020B0A04020102020204" pitchFamily="34" charset="0"/>
            </a:endParaRPr>
          </a:p>
          <a:p>
            <a:endParaRPr lang="en-US" sz="2400" b="1" dirty="0">
              <a:solidFill>
                <a:srgbClr val="39873B"/>
              </a:solidFill>
              <a:latin typeface="Arial Black" panose="020B0A04020102020204" pitchFamily="34" charset="0"/>
            </a:endParaRPr>
          </a:p>
          <a:p>
            <a:r>
              <a:rPr lang="en-US" sz="2400" b="1" dirty="0">
                <a:solidFill>
                  <a:srgbClr val="39873B"/>
                </a:solidFill>
              </a:rPr>
              <a:t>Don’t struggle with this Work Plan module option alone! </a:t>
            </a:r>
          </a:p>
          <a:p>
            <a:endParaRPr lang="en-US" sz="800" b="1" dirty="0">
              <a:solidFill>
                <a:srgbClr val="39873B"/>
              </a:solidFill>
            </a:endParaRPr>
          </a:p>
          <a:p>
            <a:endParaRPr lang="en-US" sz="1400" b="1" dirty="0">
              <a:solidFill>
                <a:srgbClr val="C00000"/>
              </a:solidFill>
            </a:endParaRPr>
          </a:p>
          <a:p>
            <a:r>
              <a:rPr lang="en-US" sz="2400" b="1" dirty="0">
                <a:solidFill>
                  <a:srgbClr val="C00000"/>
                </a:solidFill>
              </a:rPr>
              <a:t>Talk with your field seminar instructor about how to craft some realistic tasks for your agency. Emergency rooms, interpersonal violence shelters, and some other internship sites may not be right for this module, but do check and ask. You never know! Would staff be interested?</a:t>
            </a:r>
          </a:p>
          <a:p>
            <a:endParaRPr lang="en-US" sz="1400" b="1" dirty="0">
              <a:solidFill>
                <a:srgbClr val="39873B"/>
              </a:solidFill>
            </a:endParaRPr>
          </a:p>
          <a:p>
            <a:endParaRPr lang="en-US" sz="800" b="1" dirty="0">
              <a:solidFill>
                <a:srgbClr val="39873B"/>
              </a:solidFill>
            </a:endParaRPr>
          </a:p>
          <a:p>
            <a:r>
              <a:rPr lang="en-US" sz="2400" b="1" dirty="0">
                <a:solidFill>
                  <a:srgbClr val="39873B"/>
                </a:solidFill>
              </a:rPr>
              <a:t>Another consult source is your </a:t>
            </a:r>
            <a:r>
              <a:rPr lang="en-US" sz="2400" b="1" i="1" dirty="0">
                <a:solidFill>
                  <a:srgbClr val="39873B"/>
                </a:solidFill>
              </a:rPr>
              <a:t>Voting Is Social Work</a:t>
            </a:r>
            <a:r>
              <a:rPr lang="en-US" sz="2400" b="1" dirty="0">
                <a:solidFill>
                  <a:srgbClr val="39873B"/>
                </a:solidFill>
              </a:rPr>
              <a:t> coordinator for our School of Social Work, Prof. Barbara Zelter, </a:t>
            </a:r>
            <a:r>
              <a:rPr lang="en-US" sz="2400" b="1" dirty="0">
                <a:solidFill>
                  <a:srgbClr val="39873B"/>
                </a:solidFill>
                <a:hlinkClick r:id="rId2">
                  <a:extLst>
                    <a:ext uri="{A12FA001-AC4F-418D-AE19-62706E023703}">
                      <ahyp:hlinkClr xmlns:ahyp="http://schemas.microsoft.com/office/drawing/2018/hyperlinkcolor" val="tx"/>
                    </a:ext>
                  </a:extLst>
                </a:hlinkClick>
              </a:rPr>
              <a:t>bazelter@ncsu.edu</a:t>
            </a:r>
            <a:r>
              <a:rPr lang="en-US" sz="2400" b="1" dirty="0">
                <a:solidFill>
                  <a:srgbClr val="39873B"/>
                </a:solidFill>
              </a:rPr>
              <a:t>; do check in with her if you want to discuss plans for your agency and Work Plan.</a:t>
            </a:r>
            <a:endParaRPr lang="en-US" dirty="0">
              <a:solidFill>
                <a:srgbClr val="39873B"/>
              </a:solidFill>
            </a:endParaRPr>
          </a:p>
        </p:txBody>
      </p:sp>
    </p:spTree>
    <p:extLst>
      <p:ext uri="{BB962C8B-B14F-4D97-AF65-F5344CB8AC3E}">
        <p14:creationId xmlns:p14="http://schemas.microsoft.com/office/powerpoint/2010/main" val="3559688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34AAF-5404-45B6-A47F-C349A52FF8B9}"/>
              </a:ext>
            </a:extLst>
          </p:cNvPr>
          <p:cNvSpPr txBox="1"/>
          <p:nvPr/>
        </p:nvSpPr>
        <p:spPr>
          <a:xfrm>
            <a:off x="491320" y="720565"/>
            <a:ext cx="8325134" cy="5262979"/>
          </a:xfrm>
          <a:prstGeom prst="rect">
            <a:avLst/>
          </a:prstGeom>
          <a:solidFill>
            <a:srgbClr val="FFFF00"/>
          </a:solidFill>
          <a:ln>
            <a:solidFill>
              <a:srgbClr val="FF0000"/>
            </a:solidFill>
          </a:ln>
        </p:spPr>
        <p:txBody>
          <a:bodyPr wrap="square" rtlCol="0">
            <a:spAutoFit/>
          </a:bodyPr>
          <a:lstStyle/>
          <a:p>
            <a:pPr algn="ctr"/>
            <a:r>
              <a:rPr lang="en-US" sz="4000" dirty="0">
                <a:solidFill>
                  <a:srgbClr val="39873B"/>
                </a:solidFill>
                <a:latin typeface="Arial Black" panose="020B0A04020102020204" pitchFamily="34" charset="0"/>
              </a:rPr>
              <a:t>4.  Do it! Engage your agency</a:t>
            </a:r>
          </a:p>
          <a:p>
            <a:pPr algn="ctr"/>
            <a:endParaRPr lang="en-US" sz="800" i="1" dirty="0">
              <a:solidFill>
                <a:srgbClr val="39873B"/>
              </a:solidFill>
              <a:latin typeface="Arial Black" panose="020B0A04020102020204" pitchFamily="34" charset="0"/>
            </a:endParaRPr>
          </a:p>
          <a:p>
            <a:endParaRPr lang="en-US" sz="2400" b="1" dirty="0">
              <a:solidFill>
                <a:srgbClr val="39873B"/>
              </a:solidFill>
              <a:latin typeface="Arial Black" panose="020B0A04020102020204" pitchFamily="34" charset="0"/>
            </a:endParaRPr>
          </a:p>
          <a:p>
            <a:r>
              <a:rPr lang="en-US" sz="2400" b="1" dirty="0">
                <a:solidFill>
                  <a:srgbClr val="C00000"/>
                </a:solidFill>
              </a:rPr>
              <a:t>Arrange for dedicated space and times for voter education and assistance with staff or clients… a place where you can register people to vote, print sample ballots, hand out information on voting, arrange for voting day assistance, etc.</a:t>
            </a:r>
          </a:p>
          <a:p>
            <a:endParaRPr lang="en-US" sz="2400" b="1" dirty="0">
              <a:solidFill>
                <a:srgbClr val="39873B"/>
              </a:solidFill>
            </a:endParaRPr>
          </a:p>
          <a:p>
            <a:r>
              <a:rPr lang="en-US" sz="2400" b="1" dirty="0">
                <a:solidFill>
                  <a:srgbClr val="39873B"/>
                </a:solidFill>
              </a:rPr>
              <a:t>Host teach-ins for staff and interested clients!</a:t>
            </a:r>
          </a:p>
          <a:p>
            <a:endParaRPr lang="en-US" sz="1600" b="1" dirty="0">
              <a:solidFill>
                <a:srgbClr val="39873B"/>
              </a:solidFill>
            </a:endParaRPr>
          </a:p>
          <a:p>
            <a:r>
              <a:rPr lang="en-US" sz="800" b="1" dirty="0">
                <a:solidFill>
                  <a:srgbClr val="39873B"/>
                </a:solidFill>
              </a:rPr>
              <a:t> </a:t>
            </a:r>
            <a:r>
              <a:rPr lang="en-US" sz="2400" b="1" dirty="0">
                <a:solidFill>
                  <a:srgbClr val="C00000"/>
                </a:solidFill>
              </a:rPr>
              <a:t>Dedicate some supervision reflection time to Voting Is Social Work tasks, to talk through options, barriers, strategies, and experiences as you add this module to your internship experience.</a:t>
            </a:r>
            <a:endParaRPr lang="en-US" dirty="0">
              <a:solidFill>
                <a:srgbClr val="C00000"/>
              </a:solidFill>
            </a:endParaRPr>
          </a:p>
        </p:txBody>
      </p:sp>
    </p:spTree>
    <p:extLst>
      <p:ext uri="{BB962C8B-B14F-4D97-AF65-F5344CB8AC3E}">
        <p14:creationId xmlns:p14="http://schemas.microsoft.com/office/powerpoint/2010/main" val="2662383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34AAF-5404-45B6-A47F-C349A52FF8B9}"/>
              </a:ext>
            </a:extLst>
          </p:cNvPr>
          <p:cNvSpPr txBox="1"/>
          <p:nvPr/>
        </p:nvSpPr>
        <p:spPr>
          <a:xfrm>
            <a:off x="464024" y="735955"/>
            <a:ext cx="8134066" cy="5509200"/>
          </a:xfrm>
          <a:prstGeom prst="rect">
            <a:avLst/>
          </a:prstGeom>
          <a:solidFill>
            <a:srgbClr val="FFFF00"/>
          </a:solidFill>
          <a:ln>
            <a:solidFill>
              <a:srgbClr val="FF0000"/>
            </a:solidFill>
          </a:ln>
        </p:spPr>
        <p:txBody>
          <a:bodyPr wrap="square" rtlCol="0">
            <a:spAutoFit/>
          </a:bodyPr>
          <a:lstStyle/>
          <a:p>
            <a:pPr algn="ctr"/>
            <a:r>
              <a:rPr lang="en-US" sz="4000" dirty="0">
                <a:solidFill>
                  <a:srgbClr val="39873B"/>
                </a:solidFill>
                <a:latin typeface="Arial Black" panose="020B0A04020102020204" pitchFamily="34" charset="0"/>
              </a:rPr>
              <a:t>5.  Evaluation &amp; Celebration</a:t>
            </a:r>
          </a:p>
          <a:p>
            <a:pPr algn="ctr"/>
            <a:endParaRPr lang="en-US" sz="800" i="1" dirty="0">
              <a:solidFill>
                <a:srgbClr val="39873B"/>
              </a:solidFill>
              <a:latin typeface="Arial Black" panose="020B0A04020102020204" pitchFamily="34" charset="0"/>
            </a:endParaRPr>
          </a:p>
          <a:p>
            <a:endParaRPr lang="en-US" sz="2400" b="1" dirty="0">
              <a:solidFill>
                <a:srgbClr val="39873B"/>
              </a:solidFill>
              <a:latin typeface="Arial Black" panose="020B0A04020102020204" pitchFamily="34" charset="0"/>
            </a:endParaRPr>
          </a:p>
          <a:p>
            <a:pPr algn="ctr"/>
            <a:r>
              <a:rPr lang="en-US" sz="2400" b="1" dirty="0">
                <a:solidFill>
                  <a:srgbClr val="C00000"/>
                </a:solidFill>
              </a:rPr>
              <a:t>YOUR BSW/MSE INTERNSHIP EVALUATION</a:t>
            </a:r>
          </a:p>
          <a:p>
            <a:r>
              <a:rPr lang="en-US" sz="2400" b="1" dirty="0">
                <a:solidFill>
                  <a:srgbClr val="39873B"/>
                </a:solidFill>
              </a:rPr>
              <a:t>You will work with your agency supervisor on your assessment of competencies for your semester evaluation.  Do talk about this module and what you learned, and ask what tasks you did for this module meant for the agency.</a:t>
            </a:r>
          </a:p>
          <a:p>
            <a:endParaRPr lang="en-US" sz="1600" b="1" dirty="0">
              <a:solidFill>
                <a:srgbClr val="39873B"/>
              </a:solidFill>
            </a:endParaRPr>
          </a:p>
          <a:p>
            <a:pPr algn="ctr"/>
            <a:r>
              <a:rPr lang="en-US" sz="2400" b="1" dirty="0">
                <a:solidFill>
                  <a:srgbClr val="C00000"/>
                </a:solidFill>
              </a:rPr>
              <a:t>CELEBRATION</a:t>
            </a:r>
            <a:endParaRPr lang="en-US" sz="2400" b="1" dirty="0">
              <a:solidFill>
                <a:srgbClr val="39873B"/>
              </a:solidFill>
            </a:endParaRPr>
          </a:p>
          <a:p>
            <a:r>
              <a:rPr lang="en-US" sz="2400" b="1" dirty="0">
                <a:solidFill>
                  <a:srgbClr val="39873B"/>
                </a:solidFill>
              </a:rPr>
              <a:t>If you learned anything about voting and advocacy during this module, celebrate what you did and learned.  Celebrate that you involved even one more person in educated voting and civic engagement. Every vote counts. Every effort you make is a gift to a more caring and equitable world.</a:t>
            </a:r>
            <a:endParaRPr lang="en-US" dirty="0">
              <a:solidFill>
                <a:srgbClr val="C00000"/>
              </a:solidFill>
            </a:endParaRPr>
          </a:p>
        </p:txBody>
      </p:sp>
    </p:spTree>
    <p:extLst>
      <p:ext uri="{BB962C8B-B14F-4D97-AF65-F5344CB8AC3E}">
        <p14:creationId xmlns:p14="http://schemas.microsoft.com/office/powerpoint/2010/main" val="1600993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184C-5B82-4C62-975D-16467917DD69}"/>
              </a:ext>
            </a:extLst>
          </p:cNvPr>
          <p:cNvSpPr>
            <a:spLocks noGrp="1"/>
          </p:cNvSpPr>
          <p:nvPr>
            <p:ph type="title"/>
          </p:nvPr>
        </p:nvSpPr>
        <p:spPr>
          <a:solidFill>
            <a:srgbClr val="FFFF00"/>
          </a:solidFill>
          <a:ln>
            <a:solidFill>
              <a:srgbClr val="C00000"/>
            </a:solidFill>
          </a:ln>
        </p:spPr>
        <p:txBody>
          <a:bodyPr>
            <a:normAutofit fontScale="90000"/>
          </a:bodyPr>
          <a:lstStyle/>
          <a:p>
            <a:pPr algn="ctr"/>
            <a:r>
              <a:rPr lang="en-US" sz="4000" dirty="0">
                <a:latin typeface="Arial Black" panose="020B0A04020102020204" pitchFamily="34" charset="0"/>
              </a:rPr>
              <a:t>Counting hours for                 Voting Is Social Work module</a:t>
            </a:r>
          </a:p>
        </p:txBody>
      </p:sp>
      <p:sp>
        <p:nvSpPr>
          <p:cNvPr id="3" name="Content Placeholder 2">
            <a:extLst>
              <a:ext uri="{FF2B5EF4-FFF2-40B4-BE49-F238E27FC236}">
                <a16:creationId xmlns:a16="http://schemas.microsoft.com/office/drawing/2014/main" id="{261D85FF-FDBA-432D-AA7C-A31588DF11EF}"/>
              </a:ext>
            </a:extLst>
          </p:cNvPr>
          <p:cNvSpPr>
            <a:spLocks noGrp="1"/>
          </p:cNvSpPr>
          <p:nvPr>
            <p:ph idx="1"/>
          </p:nvPr>
        </p:nvSpPr>
        <p:spPr>
          <a:xfrm>
            <a:off x="628650" y="2265527"/>
            <a:ext cx="7886700" cy="3911435"/>
          </a:xfrm>
        </p:spPr>
        <p:txBody>
          <a:bodyPr>
            <a:normAutofit lnSpcReduction="10000"/>
          </a:bodyPr>
          <a:lstStyle/>
          <a:p>
            <a:pPr marL="0" indent="0">
              <a:buNone/>
            </a:pPr>
            <a:r>
              <a:rPr lang="en-US" b="1" dirty="0">
                <a:solidFill>
                  <a:srgbClr val="39873B"/>
                </a:solidFill>
              </a:rPr>
              <a:t> You may count these activities for internship hours:</a:t>
            </a:r>
          </a:p>
          <a:p>
            <a:pPr marL="0" indent="0">
              <a:buNone/>
            </a:pPr>
            <a:endParaRPr lang="en-US" sz="800" b="1" dirty="0"/>
          </a:p>
          <a:p>
            <a:r>
              <a:rPr lang="en-US" b="1" dirty="0">
                <a:solidFill>
                  <a:srgbClr val="39873B"/>
                </a:solidFill>
              </a:rPr>
              <a:t>Informing </a:t>
            </a:r>
            <a:r>
              <a:rPr lang="en-US" b="1" dirty="0"/>
              <a:t>yourself about NC and county Board of Election policies and information.</a:t>
            </a:r>
          </a:p>
          <a:p>
            <a:r>
              <a:rPr lang="en-US" b="1" dirty="0">
                <a:solidFill>
                  <a:srgbClr val="39873B"/>
                </a:solidFill>
              </a:rPr>
              <a:t>Planning </a:t>
            </a:r>
            <a:r>
              <a:rPr lang="en-US" b="1" dirty="0"/>
              <a:t>how to involve Voting Is Social Work module tasks into your agency Work Plan.</a:t>
            </a:r>
          </a:p>
          <a:p>
            <a:r>
              <a:rPr lang="en-US" b="1" dirty="0">
                <a:solidFill>
                  <a:srgbClr val="39873B"/>
                </a:solidFill>
              </a:rPr>
              <a:t>Doing tasks </a:t>
            </a:r>
            <a:r>
              <a:rPr lang="en-US" b="1" dirty="0"/>
              <a:t>at your agency to involve staff and clients in voter education.</a:t>
            </a:r>
          </a:p>
          <a:p>
            <a:r>
              <a:rPr lang="en-US" b="1" dirty="0">
                <a:solidFill>
                  <a:srgbClr val="39873B"/>
                </a:solidFill>
              </a:rPr>
              <a:t>Any supervision time </a:t>
            </a:r>
            <a:r>
              <a:rPr lang="en-US" b="1" dirty="0"/>
              <a:t>in seminar and with your agency supervisor discussing this module.</a:t>
            </a:r>
          </a:p>
        </p:txBody>
      </p:sp>
    </p:spTree>
    <p:extLst>
      <p:ext uri="{BB962C8B-B14F-4D97-AF65-F5344CB8AC3E}">
        <p14:creationId xmlns:p14="http://schemas.microsoft.com/office/powerpoint/2010/main" val="223376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52920-F1E9-41A3-8565-8111D4A1CD8A}"/>
              </a:ext>
            </a:extLst>
          </p:cNvPr>
          <p:cNvSpPr>
            <a:spLocks noGrp="1"/>
          </p:cNvSpPr>
          <p:nvPr>
            <p:ph type="title"/>
          </p:nvPr>
        </p:nvSpPr>
        <p:spPr>
          <a:xfrm>
            <a:off x="628650" y="365127"/>
            <a:ext cx="7886700" cy="1033368"/>
          </a:xfrm>
          <a:solidFill>
            <a:srgbClr val="FFFF00"/>
          </a:solidFill>
          <a:ln>
            <a:solidFill>
              <a:srgbClr val="C00000"/>
            </a:solidFill>
          </a:ln>
        </p:spPr>
        <p:txBody>
          <a:bodyPr>
            <a:normAutofit/>
          </a:bodyPr>
          <a:lstStyle/>
          <a:p>
            <a:pPr algn="ctr"/>
            <a:r>
              <a:rPr lang="en-US" sz="4000" dirty="0">
                <a:latin typeface="Arial Black" panose="020B0A04020102020204" pitchFamily="34" charset="0"/>
              </a:rPr>
              <a:t>Voting Is Social Work</a:t>
            </a:r>
          </a:p>
        </p:txBody>
      </p:sp>
      <p:sp>
        <p:nvSpPr>
          <p:cNvPr id="3" name="Content Placeholder 2">
            <a:extLst>
              <a:ext uri="{FF2B5EF4-FFF2-40B4-BE49-F238E27FC236}">
                <a16:creationId xmlns:a16="http://schemas.microsoft.com/office/drawing/2014/main" id="{8EEEE4A6-2B57-4421-97A4-5D76F9354208}"/>
              </a:ext>
            </a:extLst>
          </p:cNvPr>
          <p:cNvSpPr>
            <a:spLocks noGrp="1"/>
          </p:cNvSpPr>
          <p:nvPr>
            <p:ph idx="1"/>
          </p:nvPr>
        </p:nvSpPr>
        <p:spPr>
          <a:xfrm>
            <a:off x="457201" y="1992573"/>
            <a:ext cx="8310282" cy="4865427"/>
          </a:xfrm>
        </p:spPr>
        <p:txBody>
          <a:bodyPr>
            <a:normAutofit/>
          </a:bodyPr>
          <a:lstStyle/>
          <a:p>
            <a:pPr marL="0" indent="0" algn="ctr">
              <a:buNone/>
            </a:pPr>
            <a:r>
              <a:rPr lang="en-US" b="1" dirty="0"/>
              <a:t>The School of Social Work at NC State University is part of this national movement for election power.</a:t>
            </a:r>
            <a:endParaRPr lang="en-US" b="1" dirty="0">
              <a:solidFill>
                <a:srgbClr val="C00000"/>
              </a:solidFill>
            </a:endParaRPr>
          </a:p>
          <a:p>
            <a:pPr marL="0" indent="0" algn="ctr">
              <a:buNone/>
            </a:pPr>
            <a:r>
              <a:rPr lang="en-US" dirty="0"/>
              <a:t>power</a:t>
            </a:r>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b="1" u="sng" dirty="0">
                <a:solidFill>
                  <a:srgbClr val="39873B"/>
                </a:solidFill>
              </a:rPr>
              <a:t>This is your guide to include a module on                                Voting Is Social Work                                                                            </a:t>
            </a:r>
            <a:r>
              <a:rPr lang="en-US" b="1" dirty="0">
                <a:solidFill>
                  <a:srgbClr val="39873B"/>
                </a:solidFill>
              </a:rPr>
              <a:t>in your BSW or MSW internship Work Plan                            for Fall 2020.</a:t>
            </a:r>
          </a:p>
        </p:txBody>
      </p:sp>
      <p:pic>
        <p:nvPicPr>
          <p:cNvPr id="5" name="Picture 4" descr="A close up of a sign&#10;&#10;Description automatically generated">
            <a:extLst>
              <a:ext uri="{FF2B5EF4-FFF2-40B4-BE49-F238E27FC236}">
                <a16:creationId xmlns:a16="http://schemas.microsoft.com/office/drawing/2014/main" id="{E65F2F74-A0D6-4BEB-B6A4-034EDB32C24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512364" y="2972930"/>
            <a:ext cx="1845116" cy="1785596"/>
          </a:xfrm>
          <a:prstGeom prst="rect">
            <a:avLst/>
          </a:prstGeom>
        </p:spPr>
      </p:pic>
    </p:spTree>
    <p:extLst>
      <p:ext uri="{BB962C8B-B14F-4D97-AF65-F5344CB8AC3E}">
        <p14:creationId xmlns:p14="http://schemas.microsoft.com/office/powerpoint/2010/main" val="105422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FBDD-0B86-4494-9DA1-3F9A10B2EBAD}"/>
              </a:ext>
            </a:extLst>
          </p:cNvPr>
          <p:cNvSpPr>
            <a:spLocks noGrp="1"/>
          </p:cNvSpPr>
          <p:nvPr>
            <p:ph type="title"/>
          </p:nvPr>
        </p:nvSpPr>
        <p:spPr>
          <a:xfrm>
            <a:off x="245659" y="365126"/>
            <a:ext cx="8475259" cy="1149775"/>
          </a:xfrm>
          <a:solidFill>
            <a:srgbClr val="FFFF00"/>
          </a:solidFill>
          <a:ln>
            <a:solidFill>
              <a:srgbClr val="C00000"/>
            </a:solidFill>
          </a:ln>
        </p:spPr>
        <p:txBody>
          <a:bodyPr>
            <a:normAutofit/>
          </a:bodyPr>
          <a:lstStyle/>
          <a:p>
            <a:pPr algn="ctr"/>
            <a:r>
              <a:rPr lang="en-US" sz="4000" dirty="0">
                <a:latin typeface="Arial Black" panose="020B0A04020102020204" pitchFamily="34" charset="0"/>
              </a:rPr>
              <a:t>Ethics Code and Work Plan</a:t>
            </a:r>
          </a:p>
        </p:txBody>
      </p:sp>
      <p:sp>
        <p:nvSpPr>
          <p:cNvPr id="3" name="Content Placeholder 2">
            <a:extLst>
              <a:ext uri="{FF2B5EF4-FFF2-40B4-BE49-F238E27FC236}">
                <a16:creationId xmlns:a16="http://schemas.microsoft.com/office/drawing/2014/main" id="{5C582F25-01AA-43FF-A7B6-DFE429C66313}"/>
              </a:ext>
            </a:extLst>
          </p:cNvPr>
          <p:cNvSpPr>
            <a:spLocks noGrp="1"/>
          </p:cNvSpPr>
          <p:nvPr>
            <p:ph idx="1"/>
          </p:nvPr>
        </p:nvSpPr>
        <p:spPr>
          <a:xfrm>
            <a:off x="628650" y="2210937"/>
            <a:ext cx="7886700" cy="3966026"/>
          </a:xfrm>
        </p:spPr>
        <p:txBody>
          <a:bodyPr/>
          <a:lstStyle/>
          <a:p>
            <a:pPr marL="0" indent="0" algn="ctr">
              <a:buNone/>
            </a:pPr>
            <a:r>
              <a:rPr lang="en-US" b="1" dirty="0">
                <a:solidFill>
                  <a:srgbClr val="39873B"/>
                </a:solidFill>
              </a:rPr>
              <a:t>With this module on voter education, interns will:</a:t>
            </a:r>
          </a:p>
          <a:p>
            <a:pPr marL="0" indent="0">
              <a:buNone/>
            </a:pPr>
            <a:endParaRPr lang="en-US" sz="800" dirty="0"/>
          </a:p>
          <a:p>
            <a:pPr>
              <a:buFont typeface="Wingdings" panose="05000000000000000000" pitchFamily="2" charset="2"/>
              <a:buChar char="ü"/>
            </a:pPr>
            <a:r>
              <a:rPr lang="en-US" b="1" dirty="0"/>
              <a:t>Live into our </a:t>
            </a:r>
            <a:r>
              <a:rPr lang="en-US" b="1" dirty="0">
                <a:solidFill>
                  <a:srgbClr val="39873B"/>
                </a:solidFill>
              </a:rPr>
              <a:t>NASW Code of Ethics </a:t>
            </a:r>
            <a:r>
              <a:rPr lang="en-US" b="1" dirty="0"/>
              <a:t>section 6</a:t>
            </a:r>
          </a:p>
          <a:p>
            <a:pPr>
              <a:buFont typeface="Wingdings" panose="05000000000000000000" pitchFamily="2" charset="2"/>
              <a:buChar char="ü"/>
            </a:pPr>
            <a:r>
              <a:rPr lang="en-US" b="1" dirty="0"/>
              <a:t>Have relevant and important tasks for two </a:t>
            </a:r>
            <a:r>
              <a:rPr lang="en-US" b="1" dirty="0">
                <a:solidFill>
                  <a:srgbClr val="39873B"/>
                </a:solidFill>
              </a:rPr>
              <a:t>Work Plan competencies (3 and 5)</a:t>
            </a:r>
          </a:p>
          <a:p>
            <a:pPr>
              <a:buFont typeface="Wingdings" panose="05000000000000000000" pitchFamily="2" charset="2"/>
              <a:buChar char="ü"/>
            </a:pPr>
            <a:r>
              <a:rPr lang="en-US" b="1" dirty="0"/>
              <a:t>Stand strong with a nationwide Social Work initiative to </a:t>
            </a:r>
            <a:r>
              <a:rPr lang="en-US" b="1" dirty="0">
                <a:solidFill>
                  <a:srgbClr val="39873B"/>
                </a:solidFill>
              </a:rPr>
              <a:t>bring more voters to the polls,</a:t>
            </a:r>
            <a:r>
              <a:rPr lang="en-US" b="1" dirty="0"/>
              <a:t> to make informed choices and </a:t>
            </a:r>
            <a:r>
              <a:rPr lang="en-US" b="1" dirty="0">
                <a:solidFill>
                  <a:srgbClr val="39873B"/>
                </a:solidFill>
              </a:rPr>
              <a:t>promote Social Work values</a:t>
            </a:r>
            <a:r>
              <a:rPr lang="en-US" b="1" dirty="0"/>
              <a:t>.</a:t>
            </a:r>
          </a:p>
          <a:p>
            <a:pPr marL="0" indent="0">
              <a:buNone/>
            </a:pPr>
            <a:endParaRPr lang="en-US" dirty="0"/>
          </a:p>
        </p:txBody>
      </p:sp>
    </p:spTree>
    <p:extLst>
      <p:ext uri="{BB962C8B-B14F-4D97-AF65-F5344CB8AC3E}">
        <p14:creationId xmlns:p14="http://schemas.microsoft.com/office/powerpoint/2010/main" val="4132761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41445"/>
            <a:ext cx="7886700" cy="859810"/>
          </a:xfrm>
          <a:solidFill>
            <a:srgbClr val="FFFF00"/>
          </a:solidFill>
          <a:ln>
            <a:solidFill>
              <a:srgbClr val="C00000"/>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4000" dirty="0">
                <a:latin typeface="Arial Black" pitchFamily="34" charset="0"/>
              </a:rPr>
              <a:t>NASW Code of Ethics</a:t>
            </a:r>
          </a:p>
        </p:txBody>
      </p:sp>
      <p:sp>
        <p:nvSpPr>
          <p:cNvPr id="3" name="Content Placeholder 2"/>
          <p:cNvSpPr>
            <a:spLocks noGrp="1"/>
          </p:cNvSpPr>
          <p:nvPr>
            <p:ph idx="1"/>
          </p:nvPr>
        </p:nvSpPr>
        <p:spPr>
          <a:xfrm>
            <a:off x="457200" y="2209800"/>
            <a:ext cx="8229600" cy="4267200"/>
          </a:xfrm>
        </p:spPr>
        <p:txBody>
          <a:bodyPr>
            <a:normAutofit fontScale="92500" lnSpcReduction="20000"/>
          </a:bodyPr>
          <a:lstStyle/>
          <a:p>
            <a:pPr marL="0" indent="0" algn="ctr">
              <a:buNone/>
            </a:pPr>
            <a:r>
              <a:rPr lang="en-US" sz="3200" b="1" dirty="0">
                <a:solidFill>
                  <a:srgbClr val="39873B"/>
                </a:solidFill>
              </a:rPr>
              <a:t>6.02 Public Participation </a:t>
            </a:r>
          </a:p>
          <a:p>
            <a:pPr marL="0" indent="0" algn="ctr">
              <a:lnSpc>
                <a:spcPct val="120000"/>
              </a:lnSpc>
              <a:buNone/>
            </a:pPr>
            <a:r>
              <a:rPr lang="en-US" sz="2600" b="1" dirty="0"/>
              <a:t>Social workers </a:t>
            </a:r>
            <a:r>
              <a:rPr lang="en-US" sz="2600" b="1" dirty="0">
                <a:solidFill>
                  <a:srgbClr val="39873B"/>
                </a:solidFill>
              </a:rPr>
              <a:t>should facilitate informed participation                            </a:t>
            </a:r>
            <a:r>
              <a:rPr lang="en-US" sz="2600" b="1" dirty="0"/>
              <a:t>by the public in shaping social policies and institutions. </a:t>
            </a:r>
          </a:p>
          <a:p>
            <a:pPr marL="0" indent="0" algn="ctr">
              <a:buNone/>
            </a:pPr>
            <a:endParaRPr lang="en-US" sz="900" b="1" dirty="0">
              <a:solidFill>
                <a:srgbClr val="39873B"/>
              </a:solidFill>
            </a:endParaRPr>
          </a:p>
          <a:p>
            <a:pPr marL="0" indent="0" algn="ctr">
              <a:buNone/>
            </a:pPr>
            <a:r>
              <a:rPr lang="en-US" sz="3200" b="1" dirty="0">
                <a:solidFill>
                  <a:srgbClr val="39873B"/>
                </a:solidFill>
              </a:rPr>
              <a:t>6.04 Social and Political Action</a:t>
            </a:r>
          </a:p>
          <a:p>
            <a:pPr marL="0" indent="0" algn="ctr">
              <a:lnSpc>
                <a:spcPct val="110000"/>
              </a:lnSpc>
              <a:buNone/>
            </a:pPr>
            <a:r>
              <a:rPr lang="en-US" sz="2600" b="1" dirty="0"/>
              <a:t>(d) Social workers </a:t>
            </a:r>
            <a:r>
              <a:rPr lang="en-US" sz="2600" b="1" dirty="0">
                <a:solidFill>
                  <a:srgbClr val="39873B"/>
                </a:solidFill>
              </a:rPr>
              <a:t>should act </a:t>
            </a:r>
            <a:r>
              <a:rPr lang="en-US" sz="2600" b="1" dirty="0"/>
              <a:t>to prevent and eliminate                               domination of, exploitation of, and discrimination against                                   any person, group, or class on the basis of race, ethnicity,                         national origin, color, sex, sexual orientation, gender identity or expression, age, marital status, political belief, religion,                                 immigration status, or mental or physical disability.</a:t>
            </a:r>
          </a:p>
          <a:p>
            <a:pPr marL="0" indent="0">
              <a:buNone/>
            </a:pPr>
            <a:endParaRPr lang="en-US" b="1" dirty="0">
              <a:solidFill>
                <a:srgbClr val="FF0000"/>
              </a:solidFill>
            </a:endParaRPr>
          </a:p>
        </p:txBody>
      </p:sp>
    </p:spTree>
    <p:extLst>
      <p:ext uri="{BB962C8B-B14F-4D97-AF65-F5344CB8AC3E}">
        <p14:creationId xmlns:p14="http://schemas.microsoft.com/office/powerpoint/2010/main" val="368756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FBDD-0B86-4494-9DA1-3F9A10B2EBAD}"/>
              </a:ext>
            </a:extLst>
          </p:cNvPr>
          <p:cNvSpPr>
            <a:spLocks noGrp="1"/>
          </p:cNvSpPr>
          <p:nvPr>
            <p:ph type="title"/>
          </p:nvPr>
        </p:nvSpPr>
        <p:spPr>
          <a:xfrm>
            <a:off x="628650" y="681036"/>
            <a:ext cx="7886700" cy="929399"/>
          </a:xfrm>
          <a:solidFill>
            <a:srgbClr val="FFFF00"/>
          </a:solidFill>
          <a:ln>
            <a:solidFill>
              <a:srgbClr val="C00000"/>
            </a:solidFill>
          </a:ln>
        </p:spPr>
        <p:txBody>
          <a:bodyPr>
            <a:normAutofit/>
          </a:bodyPr>
          <a:lstStyle/>
          <a:p>
            <a:pPr algn="ctr"/>
            <a:r>
              <a:rPr lang="en-US" sz="4000" dirty="0">
                <a:latin typeface="Arial Black" panose="020B0A04020102020204" pitchFamily="34" charset="0"/>
              </a:rPr>
              <a:t>Relevant Competencies</a:t>
            </a:r>
          </a:p>
        </p:txBody>
      </p:sp>
      <p:sp>
        <p:nvSpPr>
          <p:cNvPr id="3" name="Content Placeholder 2">
            <a:extLst>
              <a:ext uri="{FF2B5EF4-FFF2-40B4-BE49-F238E27FC236}">
                <a16:creationId xmlns:a16="http://schemas.microsoft.com/office/drawing/2014/main" id="{5C582F25-01AA-43FF-A7B6-DFE429C66313}"/>
              </a:ext>
            </a:extLst>
          </p:cNvPr>
          <p:cNvSpPr>
            <a:spLocks noGrp="1"/>
          </p:cNvSpPr>
          <p:nvPr>
            <p:ph idx="1"/>
          </p:nvPr>
        </p:nvSpPr>
        <p:spPr>
          <a:ln>
            <a:solidFill>
              <a:schemeClr val="bg1"/>
            </a:solidFill>
          </a:ln>
        </p:spPr>
        <p:txBody>
          <a:bodyPr/>
          <a:lstStyle/>
          <a:p>
            <a:pPr marL="0" indent="0" algn="ctr">
              <a:buNone/>
            </a:pPr>
            <a:r>
              <a:rPr lang="en-US" sz="3600" b="1" dirty="0">
                <a:solidFill>
                  <a:srgbClr val="39873B"/>
                </a:solidFill>
              </a:rPr>
              <a:t>Competency 3:  </a:t>
            </a:r>
          </a:p>
          <a:p>
            <a:pPr marL="0" indent="0" algn="ctr">
              <a:buNone/>
            </a:pPr>
            <a:r>
              <a:rPr lang="en-US" b="1" i="1" dirty="0"/>
              <a:t>Advance human rights and social, economic,                        and environmental justice</a:t>
            </a:r>
          </a:p>
          <a:p>
            <a:pPr marL="0" indent="0" algn="ctr">
              <a:buNone/>
            </a:pPr>
            <a:endParaRPr lang="en-US" sz="1200" b="1" dirty="0"/>
          </a:p>
          <a:p>
            <a:pPr marL="0" indent="0" algn="ctr">
              <a:buNone/>
            </a:pPr>
            <a:r>
              <a:rPr lang="en-US" sz="3600" b="1" dirty="0">
                <a:solidFill>
                  <a:srgbClr val="39873B"/>
                </a:solidFill>
              </a:rPr>
              <a:t>Competency 5: </a:t>
            </a:r>
          </a:p>
          <a:p>
            <a:pPr marL="0" indent="0" algn="ctr">
              <a:buNone/>
            </a:pPr>
            <a:r>
              <a:rPr lang="en-US" b="1" i="1" dirty="0"/>
              <a:t>Engage in Policy Practice</a:t>
            </a:r>
          </a:p>
          <a:p>
            <a:pPr marL="0" indent="0" algn="ctr">
              <a:buNone/>
            </a:pPr>
            <a:endParaRPr lang="en-US" b="1" dirty="0"/>
          </a:p>
        </p:txBody>
      </p:sp>
      <p:sp>
        <p:nvSpPr>
          <p:cNvPr id="4" name="Rectangle: Rounded Corners 3">
            <a:extLst>
              <a:ext uri="{FF2B5EF4-FFF2-40B4-BE49-F238E27FC236}">
                <a16:creationId xmlns:a16="http://schemas.microsoft.com/office/drawing/2014/main" id="{6F856DB6-EC67-44F4-A6F0-0A2F5A9CB0F9}"/>
              </a:ext>
            </a:extLst>
          </p:cNvPr>
          <p:cNvSpPr/>
          <p:nvPr/>
        </p:nvSpPr>
        <p:spPr>
          <a:xfrm flipV="1">
            <a:off x="955344" y="5076968"/>
            <a:ext cx="7233312" cy="116669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2209604-33EC-4CA8-9FB1-3BF6319A300E}"/>
              </a:ext>
            </a:extLst>
          </p:cNvPr>
          <p:cNvSpPr txBox="1"/>
          <p:nvPr/>
        </p:nvSpPr>
        <p:spPr>
          <a:xfrm>
            <a:off x="1091821" y="5308979"/>
            <a:ext cx="7096835" cy="830997"/>
          </a:xfrm>
          <a:prstGeom prst="rect">
            <a:avLst/>
          </a:prstGeom>
          <a:noFill/>
        </p:spPr>
        <p:txBody>
          <a:bodyPr wrap="square" rtlCol="0">
            <a:spAutoFit/>
          </a:bodyPr>
          <a:lstStyle/>
          <a:p>
            <a:pPr algn="ctr"/>
            <a:r>
              <a:rPr lang="en-US" sz="2400" b="1" dirty="0"/>
              <a:t>These can be tricky Work Plan competencies to achieve at your agency.  This module will fulfill them!</a:t>
            </a:r>
          </a:p>
        </p:txBody>
      </p:sp>
    </p:spTree>
    <p:extLst>
      <p:ext uri="{BB962C8B-B14F-4D97-AF65-F5344CB8AC3E}">
        <p14:creationId xmlns:p14="http://schemas.microsoft.com/office/powerpoint/2010/main" val="4211267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3F9D9-7A98-4E0A-9428-B5B075C60BD9}"/>
              </a:ext>
            </a:extLst>
          </p:cNvPr>
          <p:cNvSpPr>
            <a:spLocks noGrp="1"/>
          </p:cNvSpPr>
          <p:nvPr>
            <p:ph type="title"/>
          </p:nvPr>
        </p:nvSpPr>
        <p:spPr>
          <a:xfrm>
            <a:off x="628650" y="365127"/>
            <a:ext cx="7886700" cy="876820"/>
          </a:xfrm>
          <a:solidFill>
            <a:srgbClr val="FFFF00"/>
          </a:solidFill>
          <a:ln>
            <a:solidFill>
              <a:srgbClr val="C00000"/>
            </a:solidFill>
          </a:ln>
        </p:spPr>
        <p:txBody>
          <a:bodyPr>
            <a:normAutofit/>
          </a:bodyPr>
          <a:lstStyle/>
          <a:p>
            <a:pPr algn="ctr"/>
            <a:r>
              <a:rPr lang="en-US" sz="4000" dirty="0">
                <a:latin typeface="Arial Black" panose="020B0A04020102020204" pitchFamily="34" charset="0"/>
              </a:rPr>
              <a:t>First steps</a:t>
            </a:r>
          </a:p>
        </p:txBody>
      </p:sp>
      <p:sp>
        <p:nvSpPr>
          <p:cNvPr id="3" name="Content Placeholder 2">
            <a:extLst>
              <a:ext uri="{FF2B5EF4-FFF2-40B4-BE49-F238E27FC236}">
                <a16:creationId xmlns:a16="http://schemas.microsoft.com/office/drawing/2014/main" id="{9529CC5E-5C78-4C77-97AD-11666EE04205}"/>
              </a:ext>
            </a:extLst>
          </p:cNvPr>
          <p:cNvSpPr>
            <a:spLocks noGrp="1"/>
          </p:cNvSpPr>
          <p:nvPr>
            <p:ph idx="1"/>
          </p:nvPr>
        </p:nvSpPr>
        <p:spPr>
          <a:xfrm>
            <a:off x="395785" y="1439862"/>
            <a:ext cx="8366077" cy="4737101"/>
          </a:xfrm>
        </p:spPr>
        <p:txBody>
          <a:bodyPr>
            <a:normAutofit/>
          </a:bodyPr>
          <a:lstStyle/>
          <a:p>
            <a:pPr marL="0" indent="0" algn="ctr">
              <a:lnSpc>
                <a:spcPct val="110000"/>
              </a:lnSpc>
              <a:buNone/>
            </a:pPr>
            <a:r>
              <a:rPr lang="en-US" sz="2400" b="1" dirty="0">
                <a:solidFill>
                  <a:srgbClr val="39873B"/>
                </a:solidFill>
              </a:rPr>
              <a:t>Learn more about this with Fall 2020 Field Orientation.                     Your field supervisors will be hearing about this too. </a:t>
            </a:r>
          </a:p>
          <a:p>
            <a:pPr marL="514350" indent="-514350">
              <a:lnSpc>
                <a:spcPct val="110000"/>
              </a:lnSpc>
              <a:buFont typeface="+mj-lt"/>
              <a:buAutoNum type="arabicPeriod"/>
            </a:pPr>
            <a:endParaRPr lang="en-US" b="1" dirty="0"/>
          </a:p>
          <a:p>
            <a:pPr marL="0" indent="0">
              <a:lnSpc>
                <a:spcPct val="110000"/>
              </a:lnSpc>
              <a:buNone/>
            </a:pPr>
            <a:endParaRPr lang="en-US" b="1" dirty="0"/>
          </a:p>
          <a:p>
            <a:pPr marL="0" indent="0">
              <a:lnSpc>
                <a:spcPct val="110000"/>
              </a:lnSpc>
              <a:buNone/>
            </a:pPr>
            <a:endParaRPr lang="en-US" b="1" dirty="0"/>
          </a:p>
          <a:p>
            <a:pPr marL="0" indent="0">
              <a:lnSpc>
                <a:spcPct val="110000"/>
              </a:lnSpc>
              <a:buNone/>
            </a:pPr>
            <a:endParaRPr lang="en-US" b="1" dirty="0"/>
          </a:p>
          <a:p>
            <a:pPr marL="0" indent="0">
              <a:lnSpc>
                <a:spcPct val="110000"/>
              </a:lnSpc>
              <a:buNone/>
            </a:pPr>
            <a:endParaRPr lang="en-US" sz="2000" b="1" dirty="0"/>
          </a:p>
          <a:p>
            <a:pPr marL="0" indent="0" algn="ctr">
              <a:lnSpc>
                <a:spcPct val="110000"/>
              </a:lnSpc>
              <a:buNone/>
            </a:pPr>
            <a:r>
              <a:rPr lang="en-US" sz="2400" b="1" dirty="0">
                <a:solidFill>
                  <a:srgbClr val="39873B"/>
                </a:solidFill>
              </a:rPr>
              <a:t>Work with your seminar instructor on how to add this          element to your Work Plan, however it suits your agency.</a:t>
            </a:r>
          </a:p>
        </p:txBody>
      </p:sp>
      <p:pic>
        <p:nvPicPr>
          <p:cNvPr id="8" name="Picture 7" descr="A picture containing fence, little, child, boy&#10;&#10;Description automatically generated">
            <a:extLst>
              <a:ext uri="{FF2B5EF4-FFF2-40B4-BE49-F238E27FC236}">
                <a16:creationId xmlns:a16="http://schemas.microsoft.com/office/drawing/2014/main" id="{F28B94DA-901A-40AE-B98F-CC3CB13459F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2026"/>
          <a:stretch/>
        </p:blipFill>
        <p:spPr>
          <a:xfrm>
            <a:off x="2006859" y="2535981"/>
            <a:ext cx="5376791" cy="25448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3087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34AAF-5404-45B6-A47F-C349A52FF8B9}"/>
              </a:ext>
            </a:extLst>
          </p:cNvPr>
          <p:cNvSpPr txBox="1"/>
          <p:nvPr/>
        </p:nvSpPr>
        <p:spPr>
          <a:xfrm>
            <a:off x="477672" y="518615"/>
            <a:ext cx="8311486" cy="6340197"/>
          </a:xfrm>
          <a:prstGeom prst="rect">
            <a:avLst/>
          </a:prstGeom>
          <a:solidFill>
            <a:srgbClr val="FFFF00"/>
          </a:solidFill>
          <a:ln>
            <a:solidFill>
              <a:srgbClr val="FF0000"/>
            </a:solidFill>
          </a:ln>
        </p:spPr>
        <p:txBody>
          <a:bodyPr wrap="square" rtlCol="0">
            <a:spAutoFit/>
          </a:bodyPr>
          <a:lstStyle/>
          <a:p>
            <a:pPr algn="ctr"/>
            <a:r>
              <a:rPr lang="en-US" sz="4000" dirty="0">
                <a:solidFill>
                  <a:srgbClr val="39873B"/>
                </a:solidFill>
                <a:latin typeface="Arial Black" panose="020B0A04020102020204" pitchFamily="34" charset="0"/>
              </a:rPr>
              <a:t>The Module</a:t>
            </a:r>
          </a:p>
          <a:p>
            <a:pPr algn="ctr"/>
            <a:endParaRPr lang="en-US" dirty="0">
              <a:solidFill>
                <a:srgbClr val="39873B"/>
              </a:solidFill>
              <a:latin typeface="Arial Black" panose="020B0A04020102020204" pitchFamily="34" charset="0"/>
            </a:endParaRPr>
          </a:p>
          <a:p>
            <a:pPr marL="742950" indent="-742950">
              <a:buFont typeface="+mj-lt"/>
              <a:buAutoNum type="arabicPeriod"/>
            </a:pPr>
            <a:r>
              <a:rPr lang="en-US" sz="3200" b="1" dirty="0">
                <a:solidFill>
                  <a:srgbClr val="39873B"/>
                </a:solidFill>
              </a:rPr>
              <a:t>Educate yourself.</a:t>
            </a:r>
          </a:p>
          <a:p>
            <a:pPr marL="742950" indent="-742950">
              <a:buFont typeface="+mj-lt"/>
              <a:buAutoNum type="arabicPeriod"/>
            </a:pPr>
            <a:r>
              <a:rPr lang="en-US" sz="3200" b="1" dirty="0">
                <a:solidFill>
                  <a:srgbClr val="C00000"/>
                </a:solidFill>
              </a:rPr>
              <a:t>Check in with your agency and seminar instructor about how to add module tasks that fit your own agency and internship.</a:t>
            </a:r>
          </a:p>
          <a:p>
            <a:pPr marL="742950" indent="-742950">
              <a:buFont typeface="+mj-lt"/>
              <a:buAutoNum type="arabicPeriod"/>
            </a:pPr>
            <a:r>
              <a:rPr lang="en-US" sz="3200" b="1" dirty="0">
                <a:solidFill>
                  <a:srgbClr val="39873B"/>
                </a:solidFill>
              </a:rPr>
              <a:t>Get help from faculty if you need guidance.</a:t>
            </a:r>
          </a:p>
          <a:p>
            <a:pPr marL="742950" indent="-742950">
              <a:buFont typeface="+mj-lt"/>
              <a:buAutoNum type="arabicPeriod"/>
            </a:pPr>
            <a:r>
              <a:rPr lang="en-US" sz="3200" b="1" dirty="0">
                <a:solidFill>
                  <a:srgbClr val="C00000"/>
                </a:solidFill>
              </a:rPr>
              <a:t>Engage agency staff and clients with voter information in this critical election season.</a:t>
            </a:r>
          </a:p>
          <a:p>
            <a:pPr marL="742950" indent="-742950">
              <a:buFont typeface="+mj-lt"/>
              <a:buAutoNum type="arabicPeriod"/>
            </a:pPr>
            <a:r>
              <a:rPr lang="en-US" sz="3200" b="1" dirty="0">
                <a:solidFill>
                  <a:srgbClr val="39873B"/>
                </a:solidFill>
              </a:rPr>
              <a:t>Celebrate your advocacy action and gain high ranking on your field evaluation for competencies 3 and 5!</a:t>
            </a:r>
          </a:p>
          <a:p>
            <a:pPr marL="742950" indent="-742950">
              <a:buFont typeface="+mj-lt"/>
              <a:buAutoNum type="arabicPeriod"/>
            </a:pPr>
            <a:endParaRPr lang="en-US" sz="2800" dirty="0">
              <a:solidFill>
                <a:srgbClr val="39873B"/>
              </a:solidFill>
            </a:endParaRPr>
          </a:p>
        </p:txBody>
      </p:sp>
    </p:spTree>
    <p:extLst>
      <p:ext uri="{BB962C8B-B14F-4D97-AF65-F5344CB8AC3E}">
        <p14:creationId xmlns:p14="http://schemas.microsoft.com/office/powerpoint/2010/main" val="13110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34AAF-5404-45B6-A47F-C349A52FF8B9}"/>
              </a:ext>
            </a:extLst>
          </p:cNvPr>
          <p:cNvSpPr txBox="1"/>
          <p:nvPr/>
        </p:nvSpPr>
        <p:spPr>
          <a:xfrm>
            <a:off x="491320" y="720565"/>
            <a:ext cx="8175008" cy="5755422"/>
          </a:xfrm>
          <a:prstGeom prst="rect">
            <a:avLst/>
          </a:prstGeom>
          <a:solidFill>
            <a:srgbClr val="FFFF00"/>
          </a:solidFill>
          <a:ln>
            <a:solidFill>
              <a:srgbClr val="FF0000"/>
            </a:solidFill>
          </a:ln>
        </p:spPr>
        <p:txBody>
          <a:bodyPr wrap="square" rtlCol="0">
            <a:spAutoFit/>
          </a:bodyPr>
          <a:lstStyle/>
          <a:p>
            <a:pPr marL="742950" indent="-742950" algn="ctr">
              <a:buAutoNum type="arabicPeriod"/>
            </a:pPr>
            <a:r>
              <a:rPr lang="en-US" sz="4000" dirty="0">
                <a:solidFill>
                  <a:srgbClr val="39873B"/>
                </a:solidFill>
                <a:latin typeface="Arial Black" panose="020B0A04020102020204" pitchFamily="34" charset="0"/>
              </a:rPr>
              <a:t>Educate yourself</a:t>
            </a:r>
          </a:p>
          <a:p>
            <a:pPr algn="ctr"/>
            <a:endParaRPr lang="en-US" sz="800" dirty="0">
              <a:solidFill>
                <a:srgbClr val="39873B"/>
              </a:solidFill>
              <a:latin typeface="Arial Black" panose="020B0A04020102020204" pitchFamily="34" charset="0"/>
            </a:endParaRPr>
          </a:p>
          <a:p>
            <a:pPr algn="ctr"/>
            <a:endParaRPr lang="en-US" sz="2400" dirty="0">
              <a:solidFill>
                <a:srgbClr val="39873B"/>
              </a:solidFill>
              <a:latin typeface="Arial Black" panose="020B0A04020102020204" pitchFamily="34" charset="0"/>
            </a:endParaRPr>
          </a:p>
          <a:p>
            <a:pPr marL="742950" indent="-742950">
              <a:buFont typeface="+mj-lt"/>
              <a:buAutoNum type="arabicPeriod"/>
            </a:pPr>
            <a:r>
              <a:rPr lang="en-US" sz="2400" b="1" dirty="0">
                <a:solidFill>
                  <a:srgbClr val="39873B"/>
                </a:solidFill>
              </a:rPr>
              <a:t>Find your reps and print out your sample ballot.*                        Learn who you like or not.  Fill out your ballot so you can vote your values at local, state, and national levels. </a:t>
            </a:r>
          </a:p>
          <a:p>
            <a:pPr marL="742950" indent="-742950">
              <a:buFont typeface="+mj-lt"/>
              <a:buAutoNum type="arabicPeriod"/>
            </a:pPr>
            <a:endParaRPr lang="en-US" sz="800" b="1" dirty="0">
              <a:solidFill>
                <a:srgbClr val="C00000"/>
              </a:solidFill>
            </a:endParaRPr>
          </a:p>
          <a:p>
            <a:pPr marL="742950" indent="-742950">
              <a:buFont typeface="+mj-lt"/>
              <a:buAutoNum type="arabicPeriod"/>
            </a:pPr>
            <a:r>
              <a:rPr lang="en-US" sz="2400" b="1" dirty="0">
                <a:solidFill>
                  <a:srgbClr val="C00000"/>
                </a:solidFill>
              </a:rPr>
              <a:t>Go over the NC Board of Elections website and your county’s Board of Elections website, so you understand where to find information for yourself and others, </a:t>
            </a:r>
            <a:r>
              <a:rPr lang="en-US" sz="2400" b="1" i="1" dirty="0">
                <a:solidFill>
                  <a:srgbClr val="C00000"/>
                </a:solidFill>
              </a:rPr>
              <a:t>especially around Absentee Voting this fall.</a:t>
            </a:r>
          </a:p>
          <a:p>
            <a:pPr marL="742950" indent="-742950">
              <a:buFont typeface="+mj-lt"/>
              <a:buAutoNum type="arabicPeriod"/>
            </a:pPr>
            <a:endParaRPr lang="en-US" sz="2400" b="1" i="1" dirty="0">
              <a:solidFill>
                <a:srgbClr val="39873B"/>
              </a:solidFill>
            </a:endParaRPr>
          </a:p>
          <a:p>
            <a:pPr marL="742950" indent="-742950">
              <a:buFont typeface="+mj-lt"/>
              <a:buAutoNum type="arabicPeriod"/>
            </a:pPr>
            <a:r>
              <a:rPr lang="en-US" sz="2400" b="1" dirty="0">
                <a:solidFill>
                  <a:srgbClr val="39873B"/>
                </a:solidFill>
              </a:rPr>
              <a:t>Get on the contact list for </a:t>
            </a:r>
            <a:r>
              <a:rPr lang="en-US" sz="2400" b="1" dirty="0">
                <a:solidFill>
                  <a:srgbClr val="39873B"/>
                </a:solidFill>
                <a:hlinkClick r:id="rId2"/>
              </a:rPr>
              <a:t>Democracy NC</a:t>
            </a:r>
            <a:r>
              <a:rPr lang="en-US" sz="2400" b="1" dirty="0">
                <a:solidFill>
                  <a:srgbClr val="39873B"/>
                </a:solidFill>
              </a:rPr>
              <a:t>, your go-to source for election information and advocacy.</a:t>
            </a:r>
          </a:p>
          <a:p>
            <a:pPr marL="742950" indent="-742950">
              <a:buFont typeface="+mj-lt"/>
              <a:buAutoNum type="arabicPeriod"/>
            </a:pPr>
            <a:endParaRPr lang="en-US" sz="2400" b="1" dirty="0">
              <a:solidFill>
                <a:srgbClr val="39873B"/>
              </a:solidFill>
            </a:endParaRPr>
          </a:p>
          <a:p>
            <a:r>
              <a:rPr lang="en-US" sz="2400" b="1" dirty="0">
                <a:solidFill>
                  <a:srgbClr val="39873B"/>
                </a:solidFill>
              </a:rPr>
              <a:t>* The Field Education office will host a Zoom training on this.</a:t>
            </a:r>
          </a:p>
        </p:txBody>
      </p:sp>
    </p:spTree>
    <p:extLst>
      <p:ext uri="{BB962C8B-B14F-4D97-AF65-F5344CB8AC3E}">
        <p14:creationId xmlns:p14="http://schemas.microsoft.com/office/powerpoint/2010/main" val="182163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41EB0-F87B-4523-BF30-1800A7A2E1A6}"/>
              </a:ext>
            </a:extLst>
          </p:cNvPr>
          <p:cNvSpPr>
            <a:spLocks noGrp="1"/>
          </p:cNvSpPr>
          <p:nvPr>
            <p:ph type="title"/>
          </p:nvPr>
        </p:nvSpPr>
        <p:spPr>
          <a:xfrm>
            <a:off x="722328" y="681038"/>
            <a:ext cx="7990915" cy="684598"/>
          </a:xfrm>
          <a:solidFill>
            <a:srgbClr val="FFFF00"/>
          </a:solidFill>
          <a:ln>
            <a:solidFill>
              <a:srgbClr val="C00000"/>
            </a:solidFill>
          </a:ln>
        </p:spPr>
        <p:txBody>
          <a:bodyPr>
            <a:normAutofit fontScale="90000"/>
          </a:bodyPr>
          <a:lstStyle/>
          <a:p>
            <a:pPr algn="ctr"/>
            <a:r>
              <a:rPr lang="en-US" b="1" dirty="0">
                <a:latin typeface="Arial Black" panose="020B0A04020102020204" pitchFamily="34" charset="0"/>
              </a:rPr>
              <a:t>Voter Search: Your Info</a:t>
            </a:r>
            <a:endParaRPr lang="en-US" dirty="0"/>
          </a:p>
        </p:txBody>
      </p:sp>
      <p:sp>
        <p:nvSpPr>
          <p:cNvPr id="3" name="Content Placeholder 2">
            <a:extLst>
              <a:ext uri="{FF2B5EF4-FFF2-40B4-BE49-F238E27FC236}">
                <a16:creationId xmlns:a16="http://schemas.microsoft.com/office/drawing/2014/main" id="{793695F8-DE3D-4604-B652-F3099CB07793}"/>
              </a:ext>
            </a:extLst>
          </p:cNvPr>
          <p:cNvSpPr>
            <a:spLocks noGrp="1"/>
          </p:cNvSpPr>
          <p:nvPr>
            <p:ph idx="1"/>
          </p:nvPr>
        </p:nvSpPr>
        <p:spPr>
          <a:xfrm>
            <a:off x="628649" y="1774209"/>
            <a:ext cx="7990915" cy="4402753"/>
          </a:xfrm>
        </p:spPr>
        <p:txBody>
          <a:bodyPr>
            <a:normAutofit/>
          </a:bodyPr>
          <a:lstStyle/>
          <a:p>
            <a:pPr marL="0" indent="0" algn="ctr">
              <a:lnSpc>
                <a:spcPct val="120000"/>
              </a:lnSpc>
              <a:spcBef>
                <a:spcPts val="0"/>
              </a:spcBef>
              <a:buNone/>
            </a:pPr>
            <a:r>
              <a:rPr lang="en-US" b="1" dirty="0">
                <a:solidFill>
                  <a:srgbClr val="39873B"/>
                </a:solidFill>
              </a:rPr>
              <a:t>Use this </a:t>
            </a:r>
            <a:r>
              <a:rPr lang="en-US" b="1" dirty="0">
                <a:solidFill>
                  <a:srgbClr val="39873B"/>
                </a:solidFill>
                <a:hlinkClick r:id="rId2">
                  <a:extLst>
                    <a:ext uri="{A12FA001-AC4F-418D-AE19-62706E023703}">
                      <ahyp:hlinkClr xmlns:ahyp="http://schemas.microsoft.com/office/drawing/2018/hyperlinkcolor" val="tx"/>
                    </a:ext>
                  </a:extLst>
                </a:hlinkClick>
              </a:rPr>
              <a:t>Voter Search link </a:t>
            </a:r>
            <a:r>
              <a:rPr lang="en-US" b="1" dirty="0">
                <a:solidFill>
                  <a:srgbClr val="39873B"/>
                </a:solidFill>
              </a:rPr>
              <a:t>to locate your voting information and sample ballots.  Share this tip.</a:t>
            </a:r>
          </a:p>
          <a:p>
            <a:pPr marL="0" indent="0">
              <a:lnSpc>
                <a:spcPct val="120000"/>
              </a:lnSpc>
              <a:spcBef>
                <a:spcPts val="0"/>
              </a:spcBef>
              <a:buNone/>
            </a:pPr>
            <a:endParaRPr lang="en-US" b="1" dirty="0">
              <a:solidFill>
                <a:srgbClr val="39873B"/>
              </a:solidFill>
            </a:endParaRPr>
          </a:p>
          <a:p>
            <a:pPr marL="0" indent="0">
              <a:lnSpc>
                <a:spcPct val="120000"/>
              </a:lnSpc>
              <a:spcBef>
                <a:spcPts val="0"/>
              </a:spcBef>
              <a:buNone/>
            </a:pPr>
            <a:endParaRPr lang="en-US" b="1" dirty="0"/>
          </a:p>
          <a:p>
            <a:pPr marL="0" indent="0">
              <a:buNone/>
            </a:pPr>
            <a:endParaRPr lang="en-US" dirty="0"/>
          </a:p>
        </p:txBody>
      </p:sp>
      <p:pic>
        <p:nvPicPr>
          <p:cNvPr id="5" name="Picture 4" descr="A picture containing drawing&#10;&#10;Description automatically generated">
            <a:extLst>
              <a:ext uri="{FF2B5EF4-FFF2-40B4-BE49-F238E27FC236}">
                <a16:creationId xmlns:a16="http://schemas.microsoft.com/office/drawing/2014/main" id="{443CE9E6-79B6-4FC1-89F0-ADE92879F76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082102" y="3024507"/>
            <a:ext cx="3433248" cy="34914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a:extLst>
              <a:ext uri="{FF2B5EF4-FFF2-40B4-BE49-F238E27FC236}">
                <a16:creationId xmlns:a16="http://schemas.microsoft.com/office/drawing/2014/main" id="{3879F661-32BA-4906-95C6-474E5307B38A}"/>
              </a:ext>
            </a:extLst>
          </p:cNvPr>
          <p:cNvSpPr txBox="1"/>
          <p:nvPr/>
        </p:nvSpPr>
        <p:spPr>
          <a:xfrm>
            <a:off x="628649" y="3165498"/>
            <a:ext cx="3943351" cy="2813078"/>
          </a:xfrm>
          <a:prstGeom prst="rect">
            <a:avLst/>
          </a:prstGeom>
          <a:solidFill>
            <a:srgbClr val="FFFF00"/>
          </a:solidFill>
          <a:ln>
            <a:solidFill>
              <a:srgbClr val="FF0000"/>
            </a:solidFill>
          </a:ln>
        </p:spPr>
        <p:txBody>
          <a:bodyPr wrap="square" rtlCol="0">
            <a:spAutoFit/>
          </a:bodyPr>
          <a:lstStyle/>
          <a:p>
            <a:pPr algn="ctr">
              <a:lnSpc>
                <a:spcPct val="110000"/>
              </a:lnSpc>
            </a:pPr>
            <a:r>
              <a:rPr lang="en-US" sz="2000" b="1" dirty="0"/>
              <a:t>Once you know your federal, state, and local district NUMBERS,                  you can Google them to find                    your representatives’ names. </a:t>
            </a:r>
          </a:p>
          <a:p>
            <a:pPr algn="ctr">
              <a:lnSpc>
                <a:spcPct val="110000"/>
              </a:lnSpc>
            </a:pPr>
            <a:endParaRPr lang="en-US" sz="800" b="1" dirty="0"/>
          </a:p>
          <a:p>
            <a:pPr algn="ctr"/>
            <a:r>
              <a:rPr lang="en-US" sz="2000" b="1" dirty="0">
                <a:solidFill>
                  <a:srgbClr val="39873B"/>
                </a:solidFill>
              </a:rPr>
              <a:t>Then check them out—you can find out their stands and share that information with staff and clients, friends and family. </a:t>
            </a:r>
          </a:p>
        </p:txBody>
      </p:sp>
    </p:spTree>
    <p:extLst>
      <p:ext uri="{BB962C8B-B14F-4D97-AF65-F5344CB8AC3E}">
        <p14:creationId xmlns:p14="http://schemas.microsoft.com/office/powerpoint/2010/main" val="2802950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TotalTime>
  <Words>1253</Words>
  <Application>Microsoft Office PowerPoint</Application>
  <PresentationFormat>On-screen Show (4:3)</PresentationFormat>
  <Paragraphs>123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Calibri Light</vt:lpstr>
      <vt:lpstr>Wingdings</vt:lpstr>
      <vt:lpstr>Office Theme</vt:lpstr>
      <vt:lpstr>PowerPoint Presentation</vt:lpstr>
      <vt:lpstr>Voting Is Social Work</vt:lpstr>
      <vt:lpstr>Ethics Code and Work Plan</vt:lpstr>
      <vt:lpstr>NASW Code of Ethics</vt:lpstr>
      <vt:lpstr>Relevant Competencies</vt:lpstr>
      <vt:lpstr>First steps</vt:lpstr>
      <vt:lpstr>PowerPoint Presentation</vt:lpstr>
      <vt:lpstr>PowerPoint Presentation</vt:lpstr>
      <vt:lpstr>Voter Search: Your Info</vt:lpstr>
      <vt:lpstr>It’s not only the President!</vt:lpstr>
      <vt:lpstr>PowerPoint Presentation</vt:lpstr>
      <vt:lpstr>Telehealth Internship?</vt:lpstr>
      <vt:lpstr>PowerPoint Presentation</vt:lpstr>
      <vt:lpstr>PowerPoint Presentation</vt:lpstr>
      <vt:lpstr>PowerPoint Presentation</vt:lpstr>
      <vt:lpstr>PowerPoint Presentation</vt:lpstr>
      <vt:lpstr>Counting hours for                 Voting Is Social Work module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Parsons</dc:creator>
  <cp:lastModifiedBy>Barbara Zelter</cp:lastModifiedBy>
  <cp:revision>40</cp:revision>
  <dcterms:created xsi:type="dcterms:W3CDTF">2020-06-09T16:19:31Z</dcterms:created>
  <dcterms:modified xsi:type="dcterms:W3CDTF">2020-06-15T14:00:09Z</dcterms:modified>
</cp:coreProperties>
</file>